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8" r:id="rId2"/>
    <p:sldId id="269" r:id="rId3"/>
    <p:sldId id="270" r:id="rId4"/>
    <p:sldId id="271" r:id="rId5"/>
    <p:sldId id="272" r:id="rId6"/>
    <p:sldId id="273" r:id="rId7"/>
    <p:sldId id="324" r:id="rId8"/>
    <p:sldId id="325" r:id="rId9"/>
    <p:sldId id="287" r:id="rId10"/>
    <p:sldId id="292" r:id="rId11"/>
    <p:sldId id="293" r:id="rId12"/>
    <p:sldId id="294" r:id="rId13"/>
    <p:sldId id="295" r:id="rId14"/>
    <p:sldId id="296" r:id="rId15"/>
    <p:sldId id="297" r:id="rId16"/>
    <p:sldId id="298" r:id="rId17"/>
    <p:sldId id="299" r:id="rId18"/>
    <p:sldId id="300" r:id="rId19"/>
    <p:sldId id="301" r:id="rId20"/>
    <p:sldId id="304" r:id="rId21"/>
    <p:sldId id="305" r:id="rId22"/>
    <p:sldId id="306" r:id="rId23"/>
    <p:sldId id="307" r:id="rId24"/>
    <p:sldId id="308" r:id="rId25"/>
    <p:sldId id="309" r:id="rId26"/>
    <p:sldId id="311" r:id="rId27"/>
    <p:sldId id="322" r:id="rId28"/>
    <p:sldId id="323" r:id="rId29"/>
    <p:sldId id="326"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30" autoAdjust="0"/>
  </p:normalViewPr>
  <p:slideViewPr>
    <p:cSldViewPr>
      <p:cViewPr varScale="1">
        <p:scale>
          <a:sx n="55" d="100"/>
          <a:sy n="55" d="100"/>
        </p:scale>
        <p:origin x="-10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4"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5" Type="http://schemas.openxmlformats.org/officeDocument/2006/relationships/image" Target="../media/image45.wmf"/><Relationship Id="rId4" Type="http://schemas.openxmlformats.org/officeDocument/2006/relationships/image" Target="../media/image44.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5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6" Type="http://schemas.openxmlformats.org/officeDocument/2006/relationships/image" Target="../media/image12.wmf"/><Relationship Id="rId5" Type="http://schemas.openxmlformats.org/officeDocument/2006/relationships/image" Target="../media/image11.wmf"/><Relationship Id="rId4"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C8055-6D4F-4F92-BF29-0B9390CDCBAC}" type="datetimeFigureOut">
              <a:rPr lang="zh-CN" altLang="en-US" smtClean="0"/>
              <a:pPr/>
              <a:t>2013/12/6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33D38-8E88-4464-8830-78E214A76050}" type="slidenum">
              <a:rPr lang="zh-CN" altLang="en-US" smtClean="0"/>
              <a:pPr/>
              <a:t>‹#›</a:t>
            </a:fld>
            <a:endParaRPr lang="zh-CN" altLang="en-US"/>
          </a:p>
        </p:txBody>
      </p:sp>
    </p:spTree>
    <p:extLst>
      <p:ext uri="{BB962C8B-B14F-4D97-AF65-F5344CB8AC3E}">
        <p14:creationId xmlns:p14="http://schemas.microsoft.com/office/powerpoint/2010/main" xmlns="" val="4131751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 afternoon, today the</a:t>
            </a:r>
            <a:r>
              <a:rPr lang="en-US" altLang="zh-CN" baseline="0" dirty="0" smtClean="0"/>
              <a:t> title of my presentation is “how to get the binding energy by mass spectrometry”</a:t>
            </a:r>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1</a:t>
            </a:fld>
            <a:endParaRPr lang="zh-CN" altLang="en-US"/>
          </a:p>
        </p:txBody>
      </p:sp>
    </p:spTree>
    <p:extLst>
      <p:ext uri="{BB962C8B-B14F-4D97-AF65-F5344CB8AC3E}">
        <p14:creationId xmlns:p14="http://schemas.microsoft.com/office/powerpoint/2010/main" xmlns="" val="257054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when </a:t>
            </a:r>
            <a:r>
              <a:rPr lang="el-GR" altLang="zh-CN" sz="1200" b="0" i="0" u="none" strike="noStrike" kern="1200" dirty="0" smtClean="0">
                <a:solidFill>
                  <a:schemeClr val="tx1"/>
                </a:solidFill>
                <a:effectLst/>
                <a:latin typeface="+mn-lt"/>
                <a:ea typeface="+mn-ea"/>
                <a:cs typeface="+mn-cs"/>
              </a:rPr>
              <a:t>ε</a:t>
            </a:r>
            <a:r>
              <a:rPr lang="en-US" altLang="zh-CN" sz="1200" b="0" i="0" u="none" strike="noStrike" kern="1200" dirty="0" smtClean="0">
                <a:solidFill>
                  <a:schemeClr val="tx1"/>
                </a:solidFill>
                <a:effectLst/>
                <a:latin typeface="+mn-lt"/>
                <a:ea typeface="+mn-ea"/>
                <a:cs typeface="+mn-cs"/>
              </a:rPr>
              <a:t>r equals </a:t>
            </a:r>
            <a:r>
              <a:rPr lang="el-GR" altLang="zh-CN" sz="1200" b="0" i="0" u="none" strike="noStrike" kern="1200" dirty="0" smtClean="0">
                <a:solidFill>
                  <a:schemeClr val="tx1"/>
                </a:solidFill>
                <a:effectLst/>
                <a:latin typeface="+mn-lt"/>
                <a:ea typeface="+mn-ea"/>
                <a:cs typeface="+mn-cs"/>
              </a:rPr>
              <a:t>ε</a:t>
            </a:r>
            <a:r>
              <a:rPr lang="en-US" altLang="zh-CN" sz="1200" b="0" i="0" u="none" strike="noStrike" kern="1200" dirty="0" smtClean="0">
                <a:solidFill>
                  <a:schemeClr val="tx1"/>
                </a:solidFill>
                <a:effectLst/>
                <a:latin typeface="+mn-lt"/>
                <a:ea typeface="+mn-ea"/>
                <a:cs typeface="+mn-cs"/>
              </a:rPr>
              <a:t>c,</a:t>
            </a:r>
            <a:r>
              <a:rPr lang="en-US" altLang="zh-CN" sz="1200" b="0" i="0" u="none" strike="noStrike" kern="1200" baseline="0" dirty="0" smtClean="0">
                <a:solidFill>
                  <a:schemeClr val="tx1"/>
                </a:solidFill>
                <a:effectLst/>
                <a:latin typeface="+mn-lt"/>
                <a:ea typeface="+mn-ea"/>
                <a:cs typeface="+mn-cs"/>
              </a:rPr>
              <a:t> for convenient, we define the reaction </a:t>
            </a:r>
            <a:r>
              <a:rPr lang="en-US" altLang="zh-CN" sz="1200" b="0" i="0" u="none" strike="noStrike" kern="1200" baseline="0" dirty="0" err="1" smtClean="0">
                <a:solidFill>
                  <a:schemeClr val="tx1"/>
                </a:solidFill>
                <a:effectLst/>
                <a:latin typeface="+mn-lt"/>
                <a:ea typeface="+mn-ea"/>
                <a:cs typeface="+mn-cs"/>
              </a:rPr>
              <a:t>radius,if</a:t>
            </a:r>
            <a:r>
              <a:rPr lang="en-US" altLang="zh-CN" sz="1200" b="0" i="0" u="none" strike="noStrike" kern="1200" baseline="0" dirty="0" smtClean="0">
                <a:solidFill>
                  <a:schemeClr val="tx1"/>
                </a:solidFill>
                <a:effectLst/>
                <a:latin typeface="+mn-lt"/>
                <a:ea typeface="+mn-ea"/>
                <a:cs typeface="+mn-cs"/>
              </a:rPr>
              <a:t> b is smaller than </a:t>
            </a:r>
            <a:r>
              <a:rPr lang="en-US" altLang="zh-CN" sz="1200" b="0" i="0" u="none" strike="noStrike" kern="1200" baseline="0" dirty="0" err="1" smtClean="0">
                <a:solidFill>
                  <a:schemeClr val="tx1"/>
                </a:solidFill>
                <a:effectLst/>
                <a:latin typeface="+mn-lt"/>
                <a:ea typeface="+mn-ea"/>
                <a:cs typeface="+mn-cs"/>
              </a:rPr>
              <a:t>br</a:t>
            </a:r>
            <a:r>
              <a:rPr lang="en-US" altLang="zh-CN" sz="1200" b="0" i="0" u="none" strike="noStrike" kern="1200" baseline="0" dirty="0" smtClean="0">
                <a:solidFill>
                  <a:schemeClr val="tx1"/>
                </a:solidFill>
                <a:effectLst/>
                <a:latin typeface="+mn-lt"/>
                <a:ea typeface="+mn-ea"/>
                <a:cs typeface="+mn-cs"/>
              </a:rPr>
              <a:t>, the reaction can happen, according to the </a:t>
            </a:r>
            <a:r>
              <a:rPr lang="en-US" altLang="zh-CN" sz="1200" b="0" i="0" u="none" strike="noStrike" kern="1200" baseline="0" dirty="0" err="1" smtClean="0">
                <a:solidFill>
                  <a:schemeClr val="tx1"/>
                </a:solidFill>
                <a:effectLst/>
                <a:latin typeface="+mn-lt"/>
                <a:ea typeface="+mn-ea"/>
                <a:cs typeface="+mn-cs"/>
              </a:rPr>
              <a:t>br,we</a:t>
            </a:r>
            <a:r>
              <a:rPr lang="en-US" altLang="zh-CN" sz="1200" b="0" i="0" u="none" strike="noStrike" kern="1200" baseline="0" dirty="0" smtClean="0">
                <a:solidFill>
                  <a:schemeClr val="tx1"/>
                </a:solidFill>
                <a:effectLst/>
                <a:latin typeface="+mn-lt"/>
                <a:ea typeface="+mn-ea"/>
                <a:cs typeface="+mn-cs"/>
              </a:rPr>
              <a:t> also define sigma r, the reaction cross section, it has the form like this, </a:t>
            </a:r>
            <a:endParaRPr lang="en-US" altLang="zh-CN" dirty="0" smtClean="0"/>
          </a:p>
          <a:p>
            <a:r>
              <a:rPr lang="en-US" altLang="zh-CN" dirty="0" smtClean="0"/>
              <a:t>If we get sigma</a:t>
            </a:r>
            <a:r>
              <a:rPr lang="en-US" altLang="zh-CN" baseline="0" dirty="0" smtClean="0"/>
              <a:t> r ,we can get the threshold energy, using the threshold energy we can get the  binding energy!</a:t>
            </a:r>
            <a:r>
              <a:rPr lang="en-US" altLang="zh-CN" dirty="0" smtClean="0"/>
              <a:t> but this is a classic picture, it’s very</a:t>
            </a:r>
            <a:r>
              <a:rPr lang="en-US" altLang="zh-CN" baseline="0" dirty="0" smtClean="0"/>
              <a:t> easy to understand, actually, sigma r includes many quantum effect.</a:t>
            </a:r>
          </a:p>
          <a:p>
            <a:r>
              <a:rPr lang="en-US" altLang="zh-CN" dirty="0" smtClean="0"/>
              <a:t>Using mass spectrometer can get sigma r.</a:t>
            </a:r>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10</a:t>
            </a:fld>
            <a:endParaRPr lang="zh-CN" altLang="en-US"/>
          </a:p>
        </p:txBody>
      </p:sp>
    </p:spTree>
    <p:extLst>
      <p:ext uri="{BB962C8B-B14F-4D97-AF65-F5344CB8AC3E}">
        <p14:creationId xmlns:p14="http://schemas.microsoft.com/office/powerpoint/2010/main" xmlns="" val="395756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Using mass spectrometer can get the Ion intensities for reaction </a:t>
            </a:r>
          </a:p>
          <a:p>
            <a:r>
              <a:rPr lang="en-US" altLang="zh-CN" dirty="0" smtClean="0"/>
              <a:t>for example, the</a:t>
            </a:r>
            <a:r>
              <a:rPr lang="en-US" altLang="zh-CN" baseline="0" dirty="0" smtClean="0"/>
              <a:t> argon ion can react with hydrogen molecule to form this product ion in the gas cell, the pressure in the gas cell must be very low to insure the single </a:t>
            </a:r>
            <a:r>
              <a:rPr lang="en-US" altLang="zh-CN" baseline="0" dirty="0" err="1" smtClean="0"/>
              <a:t>collison</a:t>
            </a:r>
            <a:r>
              <a:rPr lang="en-US" altLang="zh-CN" baseline="0" dirty="0" smtClean="0"/>
              <a:t>, the MS can measure I0,Ir,Ip</a:t>
            </a:r>
          </a:p>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11</a:t>
            </a:fld>
            <a:endParaRPr lang="zh-CN" altLang="en-US"/>
          </a:p>
        </p:txBody>
      </p:sp>
    </p:spTree>
    <p:extLst>
      <p:ext uri="{BB962C8B-B14F-4D97-AF65-F5344CB8AC3E}">
        <p14:creationId xmlns:p14="http://schemas.microsoft.com/office/powerpoint/2010/main" xmlns="" val="703137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suppose that at low pressure, just single</a:t>
            </a:r>
            <a:r>
              <a:rPr lang="en-US" altLang="zh-CN" baseline="0" dirty="0" smtClean="0"/>
              <a:t> </a:t>
            </a:r>
            <a:r>
              <a:rPr lang="en-US" altLang="zh-CN" baseline="0" dirty="0" err="1" smtClean="0"/>
              <a:t>collison</a:t>
            </a:r>
            <a:r>
              <a:rPr lang="en-US" altLang="zh-CN" baseline="0" dirty="0" smtClean="0"/>
              <a:t>, so it is the first order reaction, and this is the expression of first order reaction</a:t>
            </a:r>
            <a:endParaRPr lang="en-US" altLang="zh-CN" dirty="0" smtClean="0"/>
          </a:p>
          <a:p>
            <a:r>
              <a:rPr lang="en-US" altLang="zh-CN" dirty="0" smtClean="0"/>
              <a:t>The reaction rate</a:t>
            </a:r>
            <a:r>
              <a:rPr lang="en-US" altLang="zh-CN" baseline="0" dirty="0" smtClean="0"/>
              <a:t> is only proportional to the concentration of the reactant.it has a </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exponent form, for MS, the ion intensities can also</a:t>
            </a:r>
            <a:r>
              <a:rPr lang="en-US" altLang="zh-CN" sz="1200" b="0" i="0" u="none" strike="noStrike" kern="1200" baseline="0" dirty="0" smtClean="0">
                <a:solidFill>
                  <a:schemeClr val="tx1"/>
                </a:solidFill>
                <a:effectLst/>
                <a:latin typeface="+mn-lt"/>
                <a:ea typeface="+mn-ea"/>
                <a:cs typeface="+mn-cs"/>
              </a:rPr>
              <a:t> be written in this way. l is the effective path length, n is the density </a:t>
            </a:r>
            <a:r>
              <a:rPr lang="en-US" altLang="zh-CN" sz="1200" b="0" i="0" u="none" strike="noStrike" kern="1200" dirty="0" smtClean="0">
                <a:solidFill>
                  <a:schemeClr val="tx1"/>
                </a:solidFill>
                <a:effectLst/>
                <a:latin typeface="+mn-lt"/>
                <a:ea typeface="+mn-ea"/>
                <a:cs typeface="+mn-cs"/>
              </a:rPr>
              <a:t> </a:t>
            </a:r>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12</a:t>
            </a:fld>
            <a:endParaRPr lang="zh-CN" altLang="en-US"/>
          </a:p>
        </p:txBody>
      </p:sp>
    </p:spTree>
    <p:extLst>
      <p:ext uri="{BB962C8B-B14F-4D97-AF65-F5344CB8AC3E}">
        <p14:creationId xmlns:p14="http://schemas.microsoft.com/office/powerpoint/2010/main" xmlns="" val="755240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at low pressure, this term</a:t>
            </a:r>
            <a:r>
              <a:rPr lang="en-US" altLang="zh-CN" baseline="0" dirty="0" smtClean="0"/>
              <a:t> is very small, according to the </a:t>
            </a:r>
            <a:r>
              <a:rPr lang="en-US" altLang="zh-CN" baseline="0" dirty="0" err="1" smtClean="0"/>
              <a:t>taylor</a:t>
            </a:r>
            <a:r>
              <a:rPr lang="en-US" altLang="zh-CN" baseline="0" dirty="0" smtClean="0"/>
              <a:t> expansion, we only take the first two term</a:t>
            </a:r>
          </a:p>
          <a:p>
            <a:r>
              <a:rPr lang="en-US" altLang="zh-CN" baseline="0" dirty="0" smtClean="0"/>
              <a:t>and because I0 equals </a:t>
            </a:r>
            <a:r>
              <a:rPr lang="en-US" altLang="zh-CN" baseline="0" dirty="0" err="1" smtClean="0"/>
              <a:t>Ir+Ip</a:t>
            </a:r>
            <a:r>
              <a:rPr lang="en-US" altLang="zh-CN" baseline="0" dirty="0" smtClean="0"/>
              <a:t>, the individual product cross sections equals this, so it can be convert to this form, from sigma p, we can get threshold energy </a:t>
            </a:r>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13</a:t>
            </a:fld>
            <a:endParaRPr lang="zh-CN" altLang="en-US"/>
          </a:p>
        </p:txBody>
      </p:sp>
    </p:spTree>
    <p:extLst>
      <p:ext uri="{BB962C8B-B14F-4D97-AF65-F5344CB8AC3E}">
        <p14:creationId xmlns:p14="http://schemas.microsoft.com/office/powerpoint/2010/main" xmlns="" val="1441703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but there is a</a:t>
            </a:r>
            <a:r>
              <a:rPr lang="en-US" altLang="zh-CN" baseline="0" dirty="0" smtClean="0"/>
              <a:t> serious problem when we calculate the cross section .</a:t>
            </a:r>
          </a:p>
          <a:p>
            <a:r>
              <a:rPr lang="en-US" altLang="zh-CN" baseline="0" dirty="0" smtClean="0"/>
              <a:t>when the ion beam energy is high, the target molecule in the gas cell can be considered as stationary</a:t>
            </a:r>
          </a:p>
          <a:p>
            <a:r>
              <a:rPr lang="en-US" altLang="zh-CN" baseline="0" dirty="0" smtClean="0"/>
              <a:t>but when the ion beam energy is low, the target molecule can not be seen as stationary any more, we must consider it thermal velocity, </a:t>
            </a:r>
          </a:p>
          <a:p>
            <a:r>
              <a:rPr lang="en-US" altLang="zh-CN" baseline="0" dirty="0" smtClean="0"/>
              <a:t>so the cross section is a function of ion beam energy</a:t>
            </a:r>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14</a:t>
            </a:fld>
            <a:endParaRPr lang="zh-CN" altLang="en-US"/>
          </a:p>
        </p:txBody>
      </p:sp>
    </p:spTree>
    <p:extLst>
      <p:ext uri="{BB962C8B-B14F-4D97-AF65-F5344CB8AC3E}">
        <p14:creationId xmlns:p14="http://schemas.microsoft.com/office/powerpoint/2010/main" xmlns="" val="2054671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how to get the relative velocity</a:t>
            </a:r>
          </a:p>
          <a:p>
            <a:r>
              <a:rPr lang="en-US" altLang="zh-CN" sz="1200" b="0" i="0" u="none" strike="noStrike" kern="1200" baseline="0" dirty="0" smtClean="0">
                <a:solidFill>
                  <a:schemeClr val="tx1"/>
                </a:solidFill>
                <a:latin typeface="+mn-lt"/>
                <a:ea typeface="+mn-ea"/>
                <a:cs typeface="+mn-cs"/>
              </a:rPr>
              <a:t>for example, the </a:t>
            </a:r>
            <a:r>
              <a:rPr lang="en-US" altLang="zh-CN" sz="1200" b="0" i="0" u="none" strike="noStrike" kern="1200" baseline="0" dirty="0" err="1" smtClean="0">
                <a:solidFill>
                  <a:schemeClr val="tx1"/>
                </a:solidFill>
                <a:latin typeface="+mn-lt"/>
                <a:ea typeface="+mn-ea"/>
                <a:cs typeface="+mn-cs"/>
              </a:rPr>
              <a:t>monoenergetic</a:t>
            </a:r>
            <a:r>
              <a:rPr lang="en-US" altLang="zh-CN" sz="1200" b="0" i="0" u="none" strike="noStrike" kern="1200" baseline="0" dirty="0" smtClean="0">
                <a:solidFill>
                  <a:schemeClr val="tx1"/>
                </a:solidFill>
                <a:latin typeface="+mn-lt"/>
                <a:ea typeface="+mn-ea"/>
                <a:cs typeface="+mn-cs"/>
              </a:rPr>
              <a:t> ion beam with velocity V0 has the mass m, move in this direction</a:t>
            </a:r>
          </a:p>
          <a:p>
            <a:r>
              <a:rPr lang="en-US" altLang="zh-CN" sz="1200" b="0" i="0" u="none" strike="noStrike" kern="1200" baseline="0" dirty="0" smtClean="0">
                <a:solidFill>
                  <a:schemeClr val="tx1"/>
                </a:solidFill>
                <a:latin typeface="+mn-lt"/>
                <a:ea typeface="+mn-ea"/>
                <a:cs typeface="+mn-cs"/>
              </a:rPr>
              <a:t>the target molecule with velocity v, the mass M, move in this direction, they will encounter at this point.</a:t>
            </a:r>
          </a:p>
          <a:p>
            <a:r>
              <a:rPr lang="en-US" altLang="zh-CN" sz="1200" b="0" i="0" u="none" strike="noStrike" kern="1200" baseline="0" dirty="0" smtClean="0">
                <a:solidFill>
                  <a:schemeClr val="tx1"/>
                </a:solidFill>
                <a:latin typeface="+mn-lt"/>
                <a:ea typeface="+mn-ea"/>
                <a:cs typeface="+mn-cs"/>
              </a:rPr>
              <a:t>we can also consider this two as a </a:t>
            </a:r>
            <a:r>
              <a:rPr lang="en-US" altLang="zh-CN" sz="1200" b="0" i="0" u="none" strike="noStrike" kern="1200" baseline="0" dirty="0" err="1" smtClean="0">
                <a:solidFill>
                  <a:schemeClr val="tx1"/>
                </a:solidFill>
                <a:latin typeface="+mn-lt"/>
                <a:ea typeface="+mn-ea"/>
                <a:cs typeface="+mn-cs"/>
              </a:rPr>
              <a:t>system,the</a:t>
            </a:r>
            <a:r>
              <a:rPr lang="en-US" altLang="zh-CN" sz="1200" b="0" i="0" u="none" strike="noStrike" kern="1200" baseline="0" dirty="0" smtClean="0">
                <a:solidFill>
                  <a:schemeClr val="tx1"/>
                </a:solidFill>
                <a:latin typeface="+mn-lt"/>
                <a:ea typeface="+mn-ea"/>
                <a:cs typeface="+mn-cs"/>
              </a:rPr>
              <a:t> center of mass move with the velocity </a:t>
            </a:r>
            <a:r>
              <a:rPr lang="en-US" altLang="zh-CN" sz="1200" b="0" i="0" u="none" strike="noStrike" kern="1200" baseline="0" dirty="0" err="1" smtClean="0">
                <a:solidFill>
                  <a:schemeClr val="tx1"/>
                </a:solidFill>
                <a:latin typeface="+mn-lt"/>
                <a:ea typeface="+mn-ea"/>
                <a:cs typeface="+mn-cs"/>
              </a:rPr>
              <a:t>Vcm</a:t>
            </a:r>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approach each other with velocity </a:t>
            </a:r>
            <a:r>
              <a:rPr lang="en-US" altLang="zh-CN" sz="1200" b="0" i="1" u="none" strike="noStrike" kern="1200" baseline="0" dirty="0" smtClean="0">
                <a:solidFill>
                  <a:schemeClr val="tx1"/>
                </a:solidFill>
                <a:latin typeface="+mn-lt"/>
                <a:ea typeface="+mn-ea"/>
                <a:cs typeface="+mn-cs"/>
              </a:rPr>
              <a:t>V, </a:t>
            </a:r>
            <a:r>
              <a:rPr lang="en-US" altLang="zh-CN" sz="1200" b="0" i="0" u="none" strike="noStrike" kern="1200" baseline="0" dirty="0" smtClean="0">
                <a:solidFill>
                  <a:schemeClr val="tx1"/>
                </a:solidFill>
                <a:latin typeface="+mn-lt"/>
                <a:ea typeface="+mn-ea"/>
                <a:cs typeface="+mn-cs"/>
              </a:rPr>
              <a:t>and the center of mass with velocities V(cm) and Vo(cm),respectively.</a:t>
            </a:r>
          </a:p>
          <a:p>
            <a:r>
              <a:rPr lang="en-US" altLang="zh-CN" dirty="0" smtClean="0"/>
              <a:t>the V0(cm) and v(cm) and V</a:t>
            </a:r>
            <a:r>
              <a:rPr lang="en-US" altLang="zh-CN" baseline="0" dirty="0" smtClean="0"/>
              <a:t> have this three relationship</a:t>
            </a:r>
          </a:p>
          <a:p>
            <a:r>
              <a:rPr lang="en-US" altLang="zh-CN" baseline="0" dirty="0" smtClean="0"/>
              <a:t>we can get the relative kinetic energy E, if v=0, E0 is nominal center of mass energy, it has no physical meaning, just for convenient</a:t>
            </a:r>
          </a:p>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15</a:t>
            </a:fld>
            <a:endParaRPr lang="zh-CN" altLang="en-US"/>
          </a:p>
        </p:txBody>
      </p:sp>
    </p:spTree>
    <p:extLst>
      <p:ext uri="{BB962C8B-B14F-4D97-AF65-F5344CB8AC3E}">
        <p14:creationId xmlns:p14="http://schemas.microsoft.com/office/powerpoint/2010/main" xmlns="" val="2719689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the thermal distribution of </a:t>
            </a:r>
            <a:r>
              <a:rPr lang="en-US" altLang="zh-CN" sz="1200" i="1" dirty="0" smtClean="0"/>
              <a:t>v </a:t>
            </a:r>
            <a:r>
              <a:rPr lang="en-US" altLang="zh-CN" sz="1200" dirty="0" smtClean="0"/>
              <a:t>gives rise to a distribution of </a:t>
            </a:r>
            <a:r>
              <a:rPr lang="en-US" altLang="zh-CN" sz="1200" i="1" dirty="0" smtClean="0"/>
              <a:t>V</a:t>
            </a:r>
            <a:endParaRPr lang="en-US" altLang="zh-CN" sz="1200"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0" dirty="0" smtClean="0"/>
              <a:t>if</a:t>
            </a:r>
            <a:r>
              <a:rPr lang="en-US" altLang="zh-CN" sz="1200" i="0" baseline="0" dirty="0" smtClean="0"/>
              <a:t> V is fixed, according to the velocity space, the v only in the red area can make the particles encounter, </a:t>
            </a:r>
          </a:p>
          <a:p>
            <a:pPr marL="0" marR="0" indent="0" algn="l" defTabSz="914400" rtl="0" eaLnBrk="1" fontAlgn="auto" latinLnBrk="0" hangingPunct="1">
              <a:lnSpc>
                <a:spcPct val="100000"/>
              </a:lnSpc>
              <a:spcBef>
                <a:spcPts val="0"/>
              </a:spcBef>
              <a:spcAft>
                <a:spcPts val="0"/>
              </a:spcAft>
              <a:buClrTx/>
              <a:buSzTx/>
              <a:buFontTx/>
              <a:buNone/>
              <a:tabLst/>
              <a:defRPr/>
            </a:pPr>
            <a:r>
              <a:rPr lang="el-GR" altLang="zh-CN" sz="1200" dirty="0" smtClean="0">
                <a:ea typeface="+mn-ea"/>
              </a:rPr>
              <a:t>ρ</a:t>
            </a:r>
            <a:r>
              <a:rPr lang="en-US" altLang="zh-CN" sz="1200" dirty="0" smtClean="0">
                <a:ea typeface="+mn-ea"/>
              </a:rPr>
              <a:t>is </a:t>
            </a:r>
            <a:r>
              <a:rPr lang="en-US" altLang="zh-CN" sz="1200" dirty="0" smtClean="0"/>
              <a:t>the volume of the red</a:t>
            </a:r>
            <a:r>
              <a:rPr lang="en-US" altLang="zh-CN" sz="1200" baseline="0" dirty="0" smtClean="0"/>
              <a:t> area</a:t>
            </a:r>
            <a:r>
              <a:rPr lang="en-US" altLang="zh-CN" sz="1200" dirty="0" smtClean="0"/>
              <a:t> to the volume of the whole shell of radius v</a:t>
            </a:r>
            <a:endParaRPr lang="en-US" altLang="zh-CN" sz="12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0" baseline="0" dirty="0" smtClean="0"/>
              <a:t>brother </a:t>
            </a:r>
            <a:r>
              <a:rPr lang="en-US" altLang="zh-CN" sz="1200" i="0" baseline="0" dirty="0" err="1" smtClean="0"/>
              <a:t>Chenyang</a:t>
            </a:r>
            <a:r>
              <a:rPr lang="en-US" altLang="zh-CN" sz="1200" i="0" baseline="0" dirty="0" smtClean="0"/>
              <a:t> help me to deduce the expression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0" baseline="0" dirty="0" smtClean="0"/>
              <a:t>the v can have value from V0-V to V0+V, </a:t>
            </a:r>
            <a:endParaRPr lang="zh-CN" altLang="en-US" sz="1200" dirty="0" smtClean="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16</a:t>
            </a:fld>
            <a:endParaRPr lang="zh-CN" altLang="en-US"/>
          </a:p>
        </p:txBody>
      </p:sp>
    </p:spTree>
    <p:extLst>
      <p:ext uri="{BB962C8B-B14F-4D97-AF65-F5344CB8AC3E}">
        <p14:creationId xmlns:p14="http://schemas.microsoft.com/office/powerpoint/2010/main" xmlns="" val="2069275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the ratio</a:t>
            </a:r>
            <a:r>
              <a:rPr lang="en-US" altLang="zh-CN" sz="1200" baseline="0" dirty="0" smtClean="0"/>
              <a:t> of particles with relative velocity between V and </a:t>
            </a:r>
            <a:r>
              <a:rPr lang="en-US" altLang="zh-CN" sz="1200" baseline="0" dirty="0" err="1" smtClean="0"/>
              <a:t>V+dV</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the distribution of the speed of gas is </a:t>
            </a:r>
            <a:r>
              <a:rPr lang="en-US" altLang="zh-CN" sz="1200" dirty="0" err="1" smtClean="0">
                <a:cs typeface="Times New Roman" panose="02020603050405020304" pitchFamily="18" charset="0"/>
              </a:rPr>
              <a:t>maxwell</a:t>
            </a:r>
            <a:r>
              <a:rPr lang="en-US" altLang="zh-CN" sz="1200" dirty="0" smtClean="0">
                <a:cs typeface="Times New Roman" panose="02020603050405020304" pitchFamily="18" charset="0"/>
              </a:rPr>
              <a:t> </a:t>
            </a:r>
            <a:r>
              <a:rPr lang="en-US" altLang="zh-CN" sz="1200" b="1" dirty="0" smtClean="0">
                <a:solidFill>
                  <a:srgbClr val="FF0000"/>
                </a:solidFill>
                <a:cs typeface="Times New Roman" panose="02020603050405020304" pitchFamily="18" charset="0"/>
              </a:rPr>
              <a:t>speed</a:t>
            </a:r>
            <a:r>
              <a:rPr lang="en-US" altLang="zh-CN" sz="1200" dirty="0" smtClean="0">
                <a:cs typeface="Times New Roman" panose="02020603050405020304" pitchFamily="18" charset="0"/>
              </a:rPr>
              <a:t> distribution</a:t>
            </a:r>
            <a:endParaRPr lang="zh-CN" altLang="en-US" sz="1200" dirty="0" smtClean="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17</a:t>
            </a:fld>
            <a:endParaRPr lang="zh-CN" altLang="en-US"/>
          </a:p>
        </p:txBody>
      </p:sp>
    </p:spTree>
    <p:extLst>
      <p:ext uri="{BB962C8B-B14F-4D97-AF65-F5344CB8AC3E}">
        <p14:creationId xmlns:p14="http://schemas.microsoft.com/office/powerpoint/2010/main" xmlns="" val="2537662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i="0" baseline="0" dirty="0" smtClean="0"/>
              <a:t>the v can have value from V0-V to V0+V, </a:t>
            </a:r>
            <a:endParaRPr lang="zh-CN" altLang="en-US" sz="1200" dirty="0" smtClean="0"/>
          </a:p>
          <a:p>
            <a:r>
              <a:rPr lang="en-US" altLang="zh-CN" dirty="0" smtClean="0"/>
              <a:t>the integration gives</a:t>
            </a:r>
            <a:r>
              <a:rPr lang="en-US" altLang="zh-CN" baseline="0" dirty="0" smtClean="0"/>
              <a:t> this equation</a:t>
            </a:r>
          </a:p>
          <a:p>
            <a:r>
              <a:rPr lang="en-US" altLang="zh-CN" baseline="0" dirty="0" smtClean="0"/>
              <a:t>and it is convenient to introduce the three parameters</a:t>
            </a:r>
          </a:p>
          <a:p>
            <a:r>
              <a:rPr lang="en-US" altLang="zh-CN" baseline="0" dirty="0" smtClean="0"/>
              <a:t>and the equation is briefly converted to this form. can also be written like this</a:t>
            </a:r>
          </a:p>
          <a:p>
            <a:endParaRPr lang="en-US" altLang="zh-CN" baseline="0" dirty="0" smtClean="0"/>
          </a:p>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18</a:t>
            </a:fld>
            <a:endParaRPr lang="zh-CN" altLang="en-US"/>
          </a:p>
        </p:txBody>
      </p:sp>
    </p:spTree>
    <p:extLst>
      <p:ext uri="{BB962C8B-B14F-4D97-AF65-F5344CB8AC3E}">
        <p14:creationId xmlns:p14="http://schemas.microsoft.com/office/powerpoint/2010/main" xmlns="" val="1670184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with this relative kinetic energy </a:t>
            </a:r>
            <a:r>
              <a:rPr lang="en-US" altLang="zh-CN" dirty="0" err="1" smtClean="0"/>
              <a:t>disturbution</a:t>
            </a:r>
            <a:r>
              <a:rPr lang="en-US" altLang="zh-CN" dirty="0" smtClean="0"/>
              <a:t> in hand, we can carry out convolution of cross section all</a:t>
            </a:r>
            <a:r>
              <a:rPr lang="en-US" altLang="zh-CN" baseline="0" dirty="0" smtClean="0"/>
              <a:t> over the distribution.</a:t>
            </a:r>
            <a:r>
              <a:rPr lang="en-US" altLang="zh-CN"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l-GR" altLang="zh-CN" sz="1200" i="1" dirty="0" smtClean="0">
                <a:ea typeface="+mn-ea"/>
              </a:rPr>
              <a:t>σ</a:t>
            </a:r>
            <a:r>
              <a:rPr lang="en-US" altLang="zh-CN" sz="1200" i="1" baseline="-25000" dirty="0" smtClean="0">
                <a:ea typeface="+mn-ea"/>
              </a:rPr>
              <a:t>app</a:t>
            </a:r>
            <a:r>
              <a:rPr lang="en-US" altLang="zh-CN" sz="1200" dirty="0" smtClean="0">
                <a:ea typeface="+mn-ea"/>
              </a:rPr>
              <a:t>(</a:t>
            </a:r>
            <a:r>
              <a:rPr lang="en-US" altLang="zh-CN" sz="1200" i="1" dirty="0" smtClean="0">
                <a:ea typeface="+mn-ea"/>
              </a:rPr>
              <a:t>E</a:t>
            </a:r>
            <a:r>
              <a:rPr lang="en-US" altLang="zh-CN" sz="1200" i="1" baseline="-25000" dirty="0" smtClean="0">
                <a:ea typeface="+mn-ea"/>
              </a:rPr>
              <a:t>0</a:t>
            </a:r>
            <a:r>
              <a:rPr lang="en-US" altLang="zh-CN" sz="1200" dirty="0" smtClean="0">
                <a:ea typeface="+mn-ea"/>
              </a:rPr>
              <a:t>) is the </a:t>
            </a:r>
            <a:r>
              <a:rPr lang="en-US" altLang="zh-CN" sz="1200" dirty="0" err="1" smtClean="0">
                <a:ea typeface="+mn-ea"/>
              </a:rPr>
              <a:t>apperent</a:t>
            </a:r>
            <a:r>
              <a:rPr lang="en-US" altLang="zh-CN" sz="1200" dirty="0" smtClean="0">
                <a:ea typeface="+mn-ea"/>
              </a:rPr>
              <a:t> reaction cross section, It</a:t>
            </a:r>
            <a:r>
              <a:rPr lang="en-US" altLang="zh-CN" sz="1200" baseline="0" dirty="0" smtClean="0">
                <a:ea typeface="+mn-ea"/>
              </a:rPr>
              <a:t> can be obtain by the MS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a:t>
            </a:r>
            <a:r>
              <a:rPr lang="en-US" altLang="zh-CN" i="1" dirty="0" smtClean="0"/>
              <a:t>(E/</a:t>
            </a:r>
            <a:r>
              <a:rPr lang="en-US" altLang="zh-CN" i="1" dirty="0" err="1" smtClean="0"/>
              <a:t>Eo</a:t>
            </a:r>
            <a:r>
              <a:rPr lang="en-US" altLang="zh-CN" i="1" dirty="0" smtClean="0"/>
              <a:t>)</a:t>
            </a:r>
            <a:r>
              <a:rPr lang="en-US" altLang="zh-CN" i="1" baseline="30000" dirty="0" smtClean="0"/>
              <a:t>1/2</a:t>
            </a:r>
            <a:r>
              <a:rPr lang="en-US" altLang="zh-CN" i="1" dirty="0" smtClean="0"/>
              <a:t> </a:t>
            </a:r>
            <a:r>
              <a:rPr lang="en-US" altLang="zh-CN" dirty="0" smtClean="0"/>
              <a:t>factor accounts for the difference in the residence times of ions in the interaction region at different ion energies.</a:t>
            </a:r>
            <a:endParaRPr lang="zh-C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smtClean="0"/>
              <a:t>it is easy to understand</a:t>
            </a:r>
            <a:r>
              <a:rPr lang="en-US" altLang="zh-CN" sz="1200" baseline="0" dirty="0" smtClean="0"/>
              <a:t> because the high speed particle will pass the gas cell with shorter time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so with this equation, we can handle low ion beam energy condition</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p>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19</a:t>
            </a:fld>
            <a:endParaRPr lang="zh-CN" altLang="en-US"/>
          </a:p>
        </p:txBody>
      </p:sp>
    </p:spTree>
    <p:extLst>
      <p:ext uri="{BB962C8B-B14F-4D97-AF65-F5344CB8AC3E}">
        <p14:creationId xmlns:p14="http://schemas.microsoft.com/office/powerpoint/2010/main" xmlns="" val="77047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An ancient Greek </a:t>
            </a:r>
            <a:r>
              <a:rPr lang="en-US" altLang="zh-CN" sz="1200" b="0" i="0" u="none" strike="noStrike" kern="1200" dirty="0" smtClean="0">
                <a:solidFill>
                  <a:schemeClr val="tx1"/>
                </a:solidFill>
                <a:effectLst/>
                <a:latin typeface="+mn-lt"/>
                <a:ea typeface="+mn-ea"/>
                <a:cs typeface="+mn-cs"/>
              </a:rPr>
              <a:t>philosopher</a:t>
            </a:r>
            <a:r>
              <a:rPr lang="en-US" altLang="zh-CN" sz="1200" b="0" i="0" u="none" strike="noStrike" kern="1200" baseline="0" dirty="0" smtClean="0">
                <a:solidFill>
                  <a:schemeClr val="tx1"/>
                </a:solidFill>
                <a:effectLst/>
                <a:latin typeface="+mn-lt"/>
                <a:ea typeface="+mn-ea"/>
                <a:cs typeface="+mn-cs"/>
              </a:rPr>
              <a:t> Empedocles said: love will bring about the element, but hate will separate the element!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effectLst/>
                <a:latin typeface="+mn-lt"/>
                <a:ea typeface="+mn-ea"/>
                <a:cs typeface="+mn-cs"/>
              </a:rPr>
              <a:t>So we can see that it i</a:t>
            </a:r>
            <a:r>
              <a:rPr lang="en-US" altLang="zh-CN" sz="1200" b="0" i="0" kern="1200" dirty="0" smtClean="0">
                <a:solidFill>
                  <a:schemeClr val="tx1"/>
                </a:solidFill>
                <a:effectLst/>
                <a:latin typeface="+mn-lt"/>
                <a:ea typeface="+mn-ea"/>
                <a:cs typeface="+mn-cs"/>
              </a:rPr>
              <a:t>s a human instinct to study the driving force to combine and</a:t>
            </a:r>
            <a:r>
              <a:rPr lang="en-US" altLang="zh-CN" sz="1200" b="0" i="0" kern="1200" baseline="0" dirty="0" smtClean="0">
                <a:solidFill>
                  <a:schemeClr val="tx1"/>
                </a:solidFill>
                <a:effectLst/>
                <a:latin typeface="+mn-lt"/>
                <a:ea typeface="+mn-ea"/>
                <a:cs typeface="+mn-cs"/>
              </a:rPr>
              <a:t> separate the matter</a:t>
            </a:r>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2</a:t>
            </a:fld>
            <a:endParaRPr lang="zh-CN" altLang="en-US"/>
          </a:p>
        </p:txBody>
      </p:sp>
    </p:spTree>
    <p:extLst>
      <p:ext uri="{BB962C8B-B14F-4D97-AF65-F5344CB8AC3E}">
        <p14:creationId xmlns:p14="http://schemas.microsoft.com/office/powerpoint/2010/main" xmlns="" val="15753346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a:t>
            </a:r>
            <a:r>
              <a:rPr lang="en-US" altLang="zh-CN" baseline="0" dirty="0" smtClean="0"/>
              <a:t> final step, if we know the </a:t>
            </a:r>
            <a:r>
              <a:rPr lang="en-US" altLang="zh-CN" sz="1200" b="0" i="0" kern="1200" dirty="0" smtClean="0">
                <a:solidFill>
                  <a:schemeClr val="tx1"/>
                </a:solidFill>
                <a:effectLst/>
                <a:latin typeface="+mn-lt"/>
                <a:ea typeface="+mn-ea"/>
                <a:cs typeface="+mn-cs"/>
              </a:rPr>
              <a:t>specific form of cross section as a function of threshold energy</a:t>
            </a:r>
          </a:p>
          <a:p>
            <a:r>
              <a:rPr lang="en-US" altLang="zh-CN" sz="1200" b="0" i="0" kern="1200" dirty="0" smtClean="0">
                <a:solidFill>
                  <a:schemeClr val="tx1"/>
                </a:solidFill>
                <a:effectLst/>
                <a:latin typeface="+mn-lt"/>
                <a:ea typeface="+mn-ea"/>
                <a:cs typeface="+mn-cs"/>
              </a:rPr>
              <a:t>we can use</a:t>
            </a:r>
            <a:r>
              <a:rPr lang="en-US" altLang="zh-CN" sz="1200" b="0" i="0" kern="1200" baseline="0" dirty="0" smtClean="0">
                <a:solidFill>
                  <a:schemeClr val="tx1"/>
                </a:solidFill>
                <a:effectLst/>
                <a:latin typeface="+mn-lt"/>
                <a:ea typeface="+mn-ea"/>
                <a:cs typeface="+mn-cs"/>
              </a:rPr>
              <a:t> calculation the cross section,</a:t>
            </a:r>
          </a:p>
          <a:p>
            <a:r>
              <a:rPr lang="en-US" altLang="zh-CN" sz="1200" b="0" i="0" kern="1200" baseline="0" dirty="0" smtClean="0">
                <a:solidFill>
                  <a:schemeClr val="tx1"/>
                </a:solidFill>
                <a:effectLst/>
                <a:latin typeface="+mn-lt"/>
                <a:ea typeface="+mn-ea"/>
                <a:cs typeface="+mn-cs"/>
              </a:rPr>
              <a:t>we have mentioned early that the classic picture has this function form, and the quantum picture has this form, and there are many of other models, </a:t>
            </a:r>
          </a:p>
          <a:p>
            <a:r>
              <a:rPr lang="en-US" altLang="zh-CN" sz="1200" b="0" i="0" kern="1200" baseline="0" dirty="0" smtClean="0">
                <a:solidFill>
                  <a:schemeClr val="tx1"/>
                </a:solidFill>
                <a:effectLst/>
                <a:latin typeface="+mn-lt"/>
                <a:ea typeface="+mn-ea"/>
                <a:cs typeface="+mn-cs"/>
              </a:rPr>
              <a:t>but the mostly popular model is the quantum model</a:t>
            </a:r>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20</a:t>
            </a:fld>
            <a:endParaRPr lang="zh-CN" altLang="en-US"/>
          </a:p>
        </p:txBody>
      </p:sp>
    </p:spTree>
    <p:extLst>
      <p:ext uri="{BB962C8B-B14F-4D97-AF65-F5344CB8AC3E}">
        <p14:creationId xmlns:p14="http://schemas.microsoft.com/office/powerpoint/2010/main" xmlns="" val="2883365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21</a:t>
            </a:fld>
            <a:endParaRPr lang="zh-CN" altLang="en-US"/>
          </a:p>
        </p:txBody>
      </p:sp>
    </p:spTree>
    <p:extLst>
      <p:ext uri="{BB962C8B-B14F-4D97-AF65-F5344CB8AC3E}">
        <p14:creationId xmlns:p14="http://schemas.microsoft.com/office/powerpoint/2010/main" xmlns="" val="1251115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 little</a:t>
            </a:r>
            <a:r>
              <a:rPr lang="en-US" altLang="zh-CN" baseline="0" dirty="0" smtClean="0"/>
              <a:t> summary, when the ion beam energy is low ,because the thermal movement of the gas, the </a:t>
            </a:r>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22</a:t>
            </a:fld>
            <a:endParaRPr lang="zh-CN" altLang="en-US"/>
          </a:p>
        </p:txBody>
      </p:sp>
    </p:spTree>
    <p:extLst>
      <p:ext uri="{BB962C8B-B14F-4D97-AF65-F5344CB8AC3E}">
        <p14:creationId xmlns:p14="http://schemas.microsoft.com/office/powerpoint/2010/main" xmlns="" val="257996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a:t>
            </a:r>
            <a:r>
              <a:rPr lang="en-US" altLang="zh-CN" baseline="0" dirty="0" smtClean="0"/>
              <a:t> suppose the ion beam is </a:t>
            </a:r>
            <a:r>
              <a:rPr lang="en-US" altLang="zh-CN" baseline="0" dirty="0" err="1" smtClean="0"/>
              <a:t>monoenergetic</a:t>
            </a:r>
            <a:r>
              <a:rPr lang="en-US" altLang="zh-CN" baseline="0" dirty="0" smtClean="0"/>
              <a:t> to deduce the equation.</a:t>
            </a:r>
          </a:p>
          <a:p>
            <a:r>
              <a:rPr lang="en-US" altLang="zh-CN" baseline="0" dirty="0" smtClean="0"/>
              <a:t>so in experiment, the energy spread of </a:t>
            </a:r>
            <a:r>
              <a:rPr lang="en-US" altLang="zh-CN" baseline="0" dirty="0" err="1" smtClean="0"/>
              <a:t>Elab</a:t>
            </a:r>
            <a:r>
              <a:rPr lang="en-US" altLang="zh-CN" baseline="0" dirty="0" smtClean="0"/>
              <a:t> need to be very narrow because the cross section is a </a:t>
            </a:r>
            <a:r>
              <a:rPr lang="en-US" altLang="zh-CN" baseline="0" dirty="0" err="1" smtClean="0"/>
              <a:t>funtion</a:t>
            </a:r>
            <a:r>
              <a:rPr lang="en-US" altLang="zh-CN" baseline="0" dirty="0" smtClean="0"/>
              <a:t> of energy</a:t>
            </a:r>
          </a:p>
          <a:p>
            <a:r>
              <a:rPr lang="en-US" altLang="zh-CN" baseline="0" dirty="0" smtClean="0"/>
              <a:t>other </a:t>
            </a:r>
            <a:r>
              <a:rPr lang="en-US" altLang="zh-CN" baseline="0" dirty="0" err="1" smtClean="0"/>
              <a:t>groups’equipments</a:t>
            </a:r>
            <a:r>
              <a:rPr lang="en-US" altLang="zh-CN" baseline="0" dirty="0" smtClean="0"/>
              <a:t> have momentum analyzer serves to narrow the energy spread</a:t>
            </a:r>
          </a:p>
          <a:p>
            <a:r>
              <a:rPr lang="en-US" altLang="zh-CN" baseline="0" dirty="0" smtClean="0"/>
              <a:t>but our equipment don’t have this model,</a:t>
            </a:r>
          </a:p>
          <a:p>
            <a:r>
              <a:rPr lang="en-US" altLang="zh-CN" baseline="0" dirty="0" smtClean="0"/>
              <a:t>that’s a problem</a:t>
            </a:r>
          </a:p>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23</a:t>
            </a:fld>
            <a:endParaRPr lang="zh-CN" altLang="en-US"/>
          </a:p>
        </p:txBody>
      </p:sp>
    </p:spTree>
    <p:extLst>
      <p:ext uri="{BB962C8B-B14F-4D97-AF65-F5344CB8AC3E}">
        <p14:creationId xmlns:p14="http://schemas.microsoft.com/office/powerpoint/2010/main" xmlns="" val="35997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another</a:t>
            </a:r>
            <a:r>
              <a:rPr lang="en-US" altLang="zh-CN" baseline="0" dirty="0" smtClean="0"/>
              <a:t> serious problem is when a collision happened, the scattering can reduce the signal</a:t>
            </a:r>
          </a:p>
          <a:p>
            <a:r>
              <a:rPr lang="en-US" altLang="zh-CN" baseline="0" dirty="0" smtClean="0"/>
              <a:t>so we need to trap the ionic </a:t>
            </a:r>
            <a:r>
              <a:rPr lang="en-US" altLang="zh-CN" baseline="0" dirty="0" err="1" smtClean="0"/>
              <a:t>produects</a:t>
            </a:r>
            <a:r>
              <a:rPr lang="en-US" altLang="zh-CN" baseline="0" dirty="0" smtClean="0"/>
              <a:t> regardless of scattering angle</a:t>
            </a:r>
            <a:r>
              <a:rPr lang="zh-CN" altLang="en-US" baseline="0" dirty="0" smtClean="0"/>
              <a:t> </a:t>
            </a:r>
            <a:r>
              <a:rPr lang="en-US" altLang="zh-CN" baseline="0" dirty="0" smtClean="0"/>
              <a:t>to the center line</a:t>
            </a:r>
          </a:p>
          <a:p>
            <a:endParaRPr lang="en-US" altLang="zh-CN" baseline="0" dirty="0" smtClean="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24</a:t>
            </a:fld>
            <a:endParaRPr lang="zh-CN" altLang="en-US"/>
          </a:p>
        </p:txBody>
      </p:sp>
    </p:spTree>
    <p:extLst>
      <p:ext uri="{BB962C8B-B14F-4D97-AF65-F5344CB8AC3E}">
        <p14:creationId xmlns:p14="http://schemas.microsoft.com/office/powerpoint/2010/main" xmlns="" val="1513406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usually,</a:t>
            </a:r>
            <a:r>
              <a:rPr lang="en-US" altLang="zh-CN" baseline="0" dirty="0" smtClean="0"/>
              <a:t> people use </a:t>
            </a:r>
            <a:r>
              <a:rPr lang="en-US" altLang="zh-CN" baseline="0" dirty="0" err="1" smtClean="0"/>
              <a:t>octopole</a:t>
            </a:r>
            <a:r>
              <a:rPr lang="en-US" altLang="zh-CN" baseline="0" dirty="0" smtClean="0"/>
              <a:t> to trap the ion ,this is the effective potential, it can form a potential well</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our equipment is using </a:t>
            </a:r>
            <a:r>
              <a:rPr lang="en-US" altLang="zh-CN" sz="1200" dirty="0" smtClean="0"/>
              <a:t>Travelling wave (T-wave) ion guide,</a:t>
            </a:r>
            <a:r>
              <a:rPr lang="en-US" altLang="zh-CN" sz="1200" baseline="0" dirty="0" smtClean="0"/>
              <a:t> it’s structure is like this,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aseline="0" dirty="0" smtClean="0"/>
              <a:t>so our equipment can carry out the ion guide</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200" dirty="0" smtClean="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25</a:t>
            </a:fld>
            <a:endParaRPr lang="zh-CN" altLang="en-US"/>
          </a:p>
        </p:txBody>
      </p:sp>
    </p:spTree>
    <p:extLst>
      <p:ext uri="{BB962C8B-B14F-4D97-AF65-F5344CB8AC3E}">
        <p14:creationId xmlns:p14="http://schemas.microsoft.com/office/powerpoint/2010/main" xmlns="" val="616892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another</a:t>
            </a:r>
            <a:r>
              <a:rPr lang="en-US" altLang="zh-CN" baseline="0" dirty="0" smtClean="0"/>
              <a:t> serious problem is the pressure, the pressure must be very low to insure the single </a:t>
            </a:r>
            <a:r>
              <a:rPr lang="en-US" altLang="zh-CN" baseline="0" dirty="0" err="1" smtClean="0"/>
              <a:t>collison</a:t>
            </a:r>
            <a:r>
              <a:rPr lang="en-US" altLang="zh-CN" baseline="0" dirty="0" smtClean="0"/>
              <a:t>, </a:t>
            </a:r>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26</a:t>
            </a:fld>
            <a:endParaRPr lang="zh-CN" altLang="en-US"/>
          </a:p>
        </p:txBody>
      </p:sp>
    </p:spTree>
    <p:extLst>
      <p:ext uri="{BB962C8B-B14F-4D97-AF65-F5344CB8AC3E}">
        <p14:creationId xmlns:p14="http://schemas.microsoft.com/office/powerpoint/2010/main" xmlns="" val="3116193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27</a:t>
            </a:fld>
            <a:endParaRPr lang="zh-CN" altLang="en-US"/>
          </a:p>
        </p:txBody>
      </p:sp>
    </p:spTree>
    <p:extLst>
      <p:ext uri="{BB962C8B-B14F-4D97-AF65-F5344CB8AC3E}">
        <p14:creationId xmlns:p14="http://schemas.microsoft.com/office/powerpoint/2010/main" xmlns="" val="2375302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28</a:t>
            </a:fld>
            <a:endParaRPr lang="zh-CN" altLang="en-US"/>
          </a:p>
        </p:txBody>
      </p:sp>
    </p:spTree>
    <p:extLst>
      <p:ext uri="{BB962C8B-B14F-4D97-AF65-F5344CB8AC3E}">
        <p14:creationId xmlns:p14="http://schemas.microsoft.com/office/powerpoint/2010/main" xmlns="" val="2082057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29</a:t>
            </a:fld>
            <a:endParaRPr lang="zh-CN" altLang="en-US"/>
          </a:p>
        </p:txBody>
      </p:sp>
    </p:spTree>
    <p:extLst>
      <p:ext uri="{BB962C8B-B14F-4D97-AF65-F5344CB8AC3E}">
        <p14:creationId xmlns:p14="http://schemas.microsoft.com/office/powerpoint/2010/main" xmlns="" val="142882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When I was young, the</a:t>
            </a:r>
            <a:r>
              <a:rPr lang="en-US" altLang="zh-CN" baseline="0" dirty="0" smtClean="0"/>
              <a:t> most </a:t>
            </a:r>
            <a:r>
              <a:rPr lang="en-US" altLang="zh-CN" sz="1200" b="0" i="0" u="none" strike="noStrike" kern="1200" dirty="0" smtClean="0">
                <a:solidFill>
                  <a:schemeClr val="tx1"/>
                </a:solidFill>
                <a:effectLst/>
                <a:latin typeface="+mn-lt"/>
                <a:ea typeface="+mn-ea"/>
                <a:cs typeface="+mn-cs"/>
              </a:rPr>
              <a:t>fundamental</a:t>
            </a:r>
            <a:r>
              <a:rPr lang="zh-CN" altLang="en-US" sz="1200" b="0" i="0" u="none" strike="noStrike" kern="1200" baseline="0" dirty="0" smtClean="0">
                <a:solidFill>
                  <a:schemeClr val="tx1"/>
                </a:solidFill>
                <a:effectLst/>
                <a:latin typeface="+mn-lt"/>
                <a:ea typeface="+mn-ea"/>
                <a:cs typeface="+mn-cs"/>
              </a:rPr>
              <a:t> </a:t>
            </a:r>
            <a:r>
              <a:rPr lang="en-US" altLang="zh-CN" sz="1200" b="0" i="0" u="none" strike="noStrike" kern="1200" baseline="0" dirty="0" smtClean="0">
                <a:solidFill>
                  <a:schemeClr val="tx1"/>
                </a:solidFill>
                <a:effectLst/>
                <a:latin typeface="+mn-lt"/>
                <a:ea typeface="+mn-ea"/>
                <a:cs typeface="+mn-cs"/>
              </a:rPr>
              <a:t>conception of chemistry is the binding energy, because it tells us whether a reaction can happen!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dirty="0" smtClean="0">
                <a:solidFill>
                  <a:schemeClr val="tx1"/>
                </a:solidFill>
                <a:effectLst/>
                <a:latin typeface="+mn-lt"/>
                <a:ea typeface="+mn-ea"/>
                <a:cs typeface="+mn-cs"/>
              </a:rPr>
              <a:t>When I was</a:t>
            </a:r>
            <a:r>
              <a:rPr lang="en-US" altLang="zh-CN" sz="1200" b="0" i="0" kern="1200" baseline="0" dirty="0" smtClean="0">
                <a:solidFill>
                  <a:schemeClr val="tx1"/>
                </a:solidFill>
                <a:effectLst/>
                <a:latin typeface="+mn-lt"/>
                <a:ea typeface="+mn-ea"/>
                <a:cs typeface="+mn-cs"/>
              </a:rPr>
              <a:t> a graduate student, prof. Zhang told me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kern="1200" baseline="0" dirty="0" smtClean="0">
                <a:solidFill>
                  <a:schemeClr val="tx1"/>
                </a:solidFill>
                <a:effectLst/>
                <a:latin typeface="+mn-lt"/>
                <a:ea typeface="+mn-ea"/>
                <a:cs typeface="+mn-cs"/>
              </a:rPr>
              <a:t>So the conception of binding energy is very important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3</a:t>
            </a:fld>
            <a:endParaRPr lang="zh-CN" altLang="en-US"/>
          </a:p>
        </p:txBody>
      </p:sp>
    </p:spTree>
    <p:extLst>
      <p:ext uri="{BB962C8B-B14F-4D97-AF65-F5344CB8AC3E}">
        <p14:creationId xmlns:p14="http://schemas.microsoft.com/office/powerpoint/2010/main" xmlns="" val="1074796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Concretely,in</a:t>
            </a:r>
            <a:r>
              <a:rPr lang="en-US" altLang="zh-CN" dirty="0" smtClean="0"/>
              <a:t> organometallic reactions, the key reactive intermediates are </a:t>
            </a:r>
            <a:r>
              <a:rPr lang="en-US" altLang="zh-CN" dirty="0" err="1" smtClean="0"/>
              <a:t>coordinatively</a:t>
            </a:r>
            <a:r>
              <a:rPr lang="en-US" altLang="zh-CN" dirty="0" smtClean="0"/>
              <a:t> unsaturated </a:t>
            </a:r>
            <a:r>
              <a:rPr lang="en-US" altLang="zh-CN" dirty="0" err="1" smtClean="0"/>
              <a:t>transtition</a:t>
            </a:r>
            <a:r>
              <a:rPr lang="en-US" altLang="zh-CN" dirty="0" smtClean="0"/>
              <a:t> metal-ligand complexes that have an open site by loss of one or</a:t>
            </a:r>
            <a:r>
              <a:rPr lang="en-US" altLang="zh-CN" baseline="0" dirty="0" smtClean="0"/>
              <a:t> more ligands.</a:t>
            </a:r>
          </a:p>
          <a:p>
            <a:r>
              <a:rPr lang="en-US" altLang="zh-CN" baseline="0" dirty="0" smtClean="0"/>
              <a:t>These unsaturated intermediates are good catalysts because they are reactive</a:t>
            </a:r>
          </a:p>
          <a:p>
            <a:r>
              <a:rPr lang="en-US" altLang="zh-CN" baseline="0" dirty="0" smtClean="0"/>
              <a:t>But they are transient and difficult to study</a:t>
            </a:r>
          </a:p>
          <a:p>
            <a:r>
              <a:rPr lang="en-US" altLang="zh-CN" baseline="0" dirty="0" smtClean="0"/>
              <a:t>If we can acquire the binding energy, such information would enable predictions of the feasibility of desired reaction, it’s very useful!</a:t>
            </a:r>
          </a:p>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4</a:t>
            </a:fld>
            <a:endParaRPr lang="zh-CN" altLang="en-US"/>
          </a:p>
        </p:txBody>
      </p:sp>
    </p:spTree>
    <p:extLst>
      <p:ext uri="{BB962C8B-B14F-4D97-AF65-F5344CB8AC3E}">
        <p14:creationId xmlns:p14="http://schemas.microsoft.com/office/powerpoint/2010/main" xmlns="" val="2739592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There are many methods can get the binding energy, and most of them are carried out in gas-phase, </a:t>
            </a:r>
          </a:p>
          <a:p>
            <a:r>
              <a:rPr lang="en-US" altLang="zh-CN" sz="1200" b="0" i="0" u="none" strike="noStrike" kern="1200" baseline="0" dirty="0" smtClean="0">
                <a:solidFill>
                  <a:schemeClr val="tx1"/>
                </a:solidFill>
                <a:latin typeface="+mn-lt"/>
                <a:ea typeface="+mn-ea"/>
                <a:cs typeface="+mn-cs"/>
              </a:rPr>
              <a:t>Although gas-phase chemistry cannot provide accurately data of binding energy</a:t>
            </a:r>
          </a:p>
          <a:p>
            <a:r>
              <a:rPr lang="en-US" altLang="zh-CN" sz="1200" b="0" i="0" u="none" strike="noStrike" kern="1200" baseline="0" dirty="0" smtClean="0">
                <a:solidFill>
                  <a:schemeClr val="tx1"/>
                </a:solidFill>
                <a:latin typeface="+mn-lt"/>
                <a:ea typeface="+mn-ea"/>
                <a:cs typeface="+mn-cs"/>
              </a:rPr>
              <a:t>It can still provide the useful information.</a:t>
            </a:r>
          </a:p>
          <a:p>
            <a:r>
              <a:rPr lang="en-US" altLang="zh-CN" sz="1200" b="0" i="0" u="none" strike="noStrike" kern="1200" baseline="0" dirty="0" smtClean="0">
                <a:solidFill>
                  <a:schemeClr val="tx1"/>
                </a:solidFill>
                <a:latin typeface="+mn-lt"/>
                <a:ea typeface="+mn-ea"/>
                <a:cs typeface="+mn-cs"/>
              </a:rPr>
              <a:t>I only know the mechanism of this two methods, today I will introduce this methods</a:t>
            </a:r>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5</a:t>
            </a:fld>
            <a:endParaRPr lang="zh-CN" altLang="en-US"/>
          </a:p>
        </p:txBody>
      </p:sp>
    </p:spTree>
    <p:extLst>
      <p:ext uri="{BB962C8B-B14F-4D97-AF65-F5344CB8AC3E}">
        <p14:creationId xmlns:p14="http://schemas.microsoft.com/office/powerpoint/2010/main" xmlns="" val="3000126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outline</a:t>
            </a:r>
          </a:p>
          <a:p>
            <a:r>
              <a:rPr lang="en-US" altLang="zh-CN" dirty="0" smtClean="0"/>
              <a:t>First</a:t>
            </a:r>
            <a:r>
              <a:rPr lang="en-US" altLang="zh-CN" baseline="0" dirty="0" smtClean="0"/>
              <a:t>ly, I will introduce the kinetic theory of gases, because the MS experiment, the reactants are in the gas phase, so their movement obey the law of kinetic theory of gases, it includes </a:t>
            </a:r>
            <a:r>
              <a:rPr lang="en-US" altLang="zh-CN" baseline="0" dirty="0" err="1" smtClean="0"/>
              <a:t>maxwell</a:t>
            </a:r>
            <a:r>
              <a:rPr lang="en-US" altLang="zh-CN" baseline="0" dirty="0" smtClean="0"/>
              <a:t> speed distribution, It will be used to deduce the relative velocity distribution, then the classic collision theory, it will introduce the conception of cross section, the conception is very important because it is related to the threshold energy for determination Binding </a:t>
            </a:r>
            <a:r>
              <a:rPr lang="en-US" altLang="zh-CN" baseline="0" dirty="0" err="1" smtClean="0"/>
              <a:t>energy.the</a:t>
            </a:r>
            <a:r>
              <a:rPr lang="en-US" altLang="zh-CN" baseline="0" dirty="0" smtClean="0"/>
              <a:t> next part is determination of binding energy, when the energy of ion beam is low, we must </a:t>
            </a:r>
            <a:r>
              <a:rPr lang="en-US" altLang="zh-CN" baseline="0" dirty="0" err="1" smtClean="0"/>
              <a:t>conside</a:t>
            </a:r>
            <a:r>
              <a:rPr lang="en-US" altLang="zh-CN" baseline="0" dirty="0" smtClean="0"/>
              <a:t> the </a:t>
            </a:r>
            <a:r>
              <a:rPr lang="en-US" altLang="zh-CN" baseline="0" dirty="0" err="1" smtClean="0"/>
              <a:t>doppler</a:t>
            </a:r>
            <a:r>
              <a:rPr lang="en-US" altLang="zh-CN" baseline="0" dirty="0" smtClean="0"/>
              <a:t> broadening, we need to get the relative velocity distribution</a:t>
            </a:r>
          </a:p>
          <a:p>
            <a:r>
              <a:rPr lang="en-US" altLang="zh-CN" baseline="0" dirty="0" smtClean="0"/>
              <a:t>And our purpose is to get BE using our own equipment, I will compare our MS with other groups in this three aspect</a:t>
            </a:r>
          </a:p>
          <a:p>
            <a:r>
              <a:rPr lang="en-US" altLang="zh-CN" baseline="0" dirty="0" smtClean="0"/>
              <a:t>Finally, the future work and summary</a:t>
            </a:r>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6</a:t>
            </a:fld>
            <a:endParaRPr lang="zh-CN" altLang="en-US"/>
          </a:p>
        </p:txBody>
      </p:sp>
    </p:spTree>
    <p:extLst>
      <p:ext uri="{BB962C8B-B14F-4D97-AF65-F5344CB8AC3E}">
        <p14:creationId xmlns:p14="http://schemas.microsoft.com/office/powerpoint/2010/main" xmlns="" val="2434647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Kinetic theory of gases</a:t>
            </a:r>
          </a:p>
          <a:p>
            <a:r>
              <a:rPr lang="en-US" altLang="zh-CN" dirty="0" smtClean="0"/>
              <a:t>For</a:t>
            </a:r>
            <a:r>
              <a:rPr lang="en-US" altLang="zh-CN" baseline="0" dirty="0" smtClean="0"/>
              <a:t> ideal gas, their velocity obey the </a:t>
            </a:r>
            <a:r>
              <a:rPr lang="en-US" altLang="zh-CN" baseline="0" dirty="0" err="1" smtClean="0"/>
              <a:t>maxwell</a:t>
            </a:r>
            <a:r>
              <a:rPr lang="en-US" altLang="zh-CN" baseline="0" dirty="0" smtClean="0"/>
              <a:t> velocity distribution </a:t>
            </a:r>
          </a:p>
          <a:p>
            <a:r>
              <a:rPr lang="en-US" altLang="zh-CN" baseline="0" dirty="0" smtClean="0"/>
              <a:t>But we often more care about the speed, not the velocity!</a:t>
            </a:r>
          </a:p>
          <a:p>
            <a:r>
              <a:rPr lang="en-US" altLang="zh-CN" baseline="0" dirty="0" smtClean="0"/>
              <a:t>And this is the </a:t>
            </a:r>
            <a:r>
              <a:rPr lang="en-US" altLang="zh-CN" baseline="0" dirty="0" err="1" smtClean="0"/>
              <a:t>maxwell</a:t>
            </a:r>
            <a:r>
              <a:rPr lang="en-US" altLang="zh-CN" baseline="0" dirty="0" smtClean="0"/>
              <a:t> speed </a:t>
            </a:r>
            <a:r>
              <a:rPr lang="en-US" altLang="zh-CN" baseline="0" dirty="0" err="1" smtClean="0"/>
              <a:t>distrubtion</a:t>
            </a:r>
            <a:r>
              <a:rPr lang="en-US" altLang="zh-CN" baseline="0" dirty="0" smtClean="0"/>
              <a:t>, we </a:t>
            </a:r>
            <a:r>
              <a:rPr lang="en-US" altLang="zh-CN" baseline="0" dirty="0" err="1" smtClean="0"/>
              <a:t>mutiply</a:t>
            </a:r>
            <a:r>
              <a:rPr lang="en-US" altLang="zh-CN" baseline="0" dirty="0" smtClean="0"/>
              <a:t> the shell to this, and we get the distribution</a:t>
            </a:r>
          </a:p>
          <a:p>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7</a:t>
            </a:fld>
            <a:endParaRPr lang="zh-CN" altLang="en-US"/>
          </a:p>
        </p:txBody>
      </p:sp>
    </p:spTree>
    <p:extLst>
      <p:ext uri="{BB962C8B-B14F-4D97-AF65-F5344CB8AC3E}">
        <p14:creationId xmlns:p14="http://schemas.microsoft.com/office/powerpoint/2010/main" xmlns="" val="3010895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is the curve of </a:t>
            </a:r>
            <a:r>
              <a:rPr lang="en-US" altLang="zh-CN" dirty="0" err="1" smtClean="0"/>
              <a:t>maxwell</a:t>
            </a:r>
            <a:r>
              <a:rPr lang="en-US" altLang="zh-CN" dirty="0" smtClean="0"/>
              <a:t> speed distribution</a:t>
            </a:r>
            <a:endParaRPr lang="zh-CN" altLang="en-US" dirty="0"/>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8</a:t>
            </a:fld>
            <a:endParaRPr lang="zh-CN" altLang="en-US"/>
          </a:p>
        </p:txBody>
      </p:sp>
    </p:spTree>
    <p:extLst>
      <p:ext uri="{BB962C8B-B14F-4D97-AF65-F5344CB8AC3E}">
        <p14:creationId xmlns:p14="http://schemas.microsoft.com/office/powerpoint/2010/main" xmlns="" val="1692493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dirty="0" smtClean="0">
                <a:solidFill>
                  <a:schemeClr val="tx1"/>
                </a:solidFill>
                <a:effectLst/>
                <a:latin typeface="+mn-lt"/>
                <a:ea typeface="+mn-ea"/>
                <a:cs typeface="+mn-cs"/>
              </a:rPr>
              <a:t>Now the classic collision theory</a:t>
            </a:r>
          </a:p>
          <a:p>
            <a:r>
              <a:rPr lang="en-US" altLang="zh-CN" sz="1200" b="0" i="0" u="none" strike="noStrike" kern="1200" dirty="0" smtClean="0">
                <a:solidFill>
                  <a:schemeClr val="tx1"/>
                </a:solidFill>
                <a:effectLst/>
                <a:latin typeface="+mn-lt"/>
                <a:ea typeface="+mn-ea"/>
                <a:cs typeface="+mn-cs"/>
              </a:rPr>
              <a:t>The ideal</a:t>
            </a:r>
            <a:r>
              <a:rPr lang="en-US" altLang="zh-CN" sz="1200" b="0" i="0" u="none" strike="noStrike" kern="1200" baseline="0" dirty="0" smtClean="0">
                <a:solidFill>
                  <a:schemeClr val="tx1"/>
                </a:solidFill>
                <a:effectLst/>
                <a:latin typeface="+mn-lt"/>
                <a:ea typeface="+mn-ea"/>
                <a:cs typeface="+mn-cs"/>
              </a:rPr>
              <a:t> gas move in the gas cell</a:t>
            </a:r>
            <a:endParaRPr lang="en-US" altLang="zh-CN" sz="1200" b="0" i="0" u="none" strike="noStrike" kern="1200" dirty="0" smtClean="0">
              <a:solidFill>
                <a:schemeClr val="tx1"/>
              </a:solidFill>
              <a:effectLst/>
              <a:latin typeface="+mn-lt"/>
              <a:ea typeface="+mn-ea"/>
              <a:cs typeface="+mn-cs"/>
            </a:endParaRPr>
          </a:p>
          <a:p>
            <a:r>
              <a:rPr lang="en-US" altLang="zh-CN" sz="1200" b="0" i="0" u="none" strike="noStrike" kern="1200" dirty="0" smtClean="0">
                <a:solidFill>
                  <a:schemeClr val="tx1"/>
                </a:solidFill>
                <a:effectLst/>
                <a:latin typeface="+mn-lt"/>
                <a:ea typeface="+mn-ea"/>
                <a:cs typeface="+mn-cs"/>
              </a:rPr>
              <a:t>For two molecules,</a:t>
            </a:r>
            <a:r>
              <a:rPr lang="en-US" altLang="zh-CN" sz="1200" b="0" i="0" u="none" strike="noStrike" kern="1200" baseline="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If The distance between</a:t>
            </a:r>
            <a:r>
              <a:rPr lang="en-US" altLang="zh-CN" sz="1200" b="0" i="0" u="none" strike="noStrike" kern="1200" baseline="0" dirty="0" smtClean="0">
                <a:solidFill>
                  <a:schemeClr val="tx1"/>
                </a:solidFill>
                <a:effectLst/>
                <a:latin typeface="+mn-lt"/>
                <a:ea typeface="+mn-ea"/>
                <a:cs typeface="+mn-cs"/>
              </a:rPr>
              <a:t> their </a:t>
            </a:r>
            <a:r>
              <a:rPr lang="en-US" altLang="zh-CN" sz="1200" b="0" i="0" u="none" strike="noStrike" kern="1200" dirty="0" smtClean="0">
                <a:solidFill>
                  <a:schemeClr val="tx1"/>
                </a:solidFill>
                <a:effectLst/>
                <a:latin typeface="+mn-lt"/>
                <a:ea typeface="+mn-ea"/>
                <a:cs typeface="+mn-cs"/>
              </a:rPr>
              <a:t>center</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of</a:t>
            </a:r>
            <a:r>
              <a:rPr lang="en-US" altLang="zh-CN" sz="1200" b="0" i="0" kern="1200" dirty="0" smtClean="0">
                <a:solidFill>
                  <a:schemeClr val="tx1"/>
                </a:solidFill>
                <a:effectLst/>
                <a:latin typeface="+mn-lt"/>
                <a:ea typeface="+mn-ea"/>
                <a:cs typeface="+mn-cs"/>
              </a:rPr>
              <a:t> </a:t>
            </a:r>
            <a:r>
              <a:rPr lang="en-US" altLang="zh-CN" sz="1200" b="0" i="0" u="none" strike="noStrike" kern="1200" dirty="0" smtClean="0">
                <a:solidFill>
                  <a:schemeClr val="tx1"/>
                </a:solidFill>
                <a:effectLst/>
                <a:latin typeface="+mn-lt"/>
                <a:ea typeface="+mn-ea"/>
                <a:cs typeface="+mn-cs"/>
              </a:rPr>
              <a:t>mass, then they will collide with each other</a:t>
            </a:r>
          </a:p>
          <a:p>
            <a:r>
              <a:rPr lang="en-US" altLang="zh-CN" sz="1200" b="0" i="0" u="none" strike="noStrike" kern="1200" dirty="0" smtClean="0">
                <a:solidFill>
                  <a:schemeClr val="tx1"/>
                </a:solidFill>
                <a:effectLst/>
                <a:latin typeface="+mn-lt"/>
                <a:ea typeface="+mn-ea"/>
                <a:cs typeface="+mn-cs"/>
              </a:rPr>
              <a:t>Ur is the relative speed between particle A</a:t>
            </a:r>
            <a:r>
              <a:rPr lang="en-US" altLang="zh-CN" sz="1200" b="0" i="0" u="none" strike="noStrike" kern="1200" baseline="0" dirty="0" smtClean="0">
                <a:solidFill>
                  <a:schemeClr val="tx1"/>
                </a:solidFill>
                <a:effectLst/>
                <a:latin typeface="+mn-lt"/>
                <a:ea typeface="+mn-ea"/>
                <a:cs typeface="+mn-cs"/>
              </a:rPr>
              <a:t> and particle B</a:t>
            </a:r>
          </a:p>
          <a:p>
            <a:r>
              <a:rPr lang="el-GR" altLang="zh-CN" sz="1200" b="0" i="0" u="none" strike="noStrike" kern="1200" dirty="0" smtClean="0">
                <a:solidFill>
                  <a:schemeClr val="tx1"/>
                </a:solidFill>
                <a:effectLst/>
                <a:latin typeface="+mn-lt"/>
                <a:ea typeface="宋体"/>
                <a:cs typeface="+mn-cs"/>
              </a:rPr>
              <a:t>ε</a:t>
            </a:r>
            <a:r>
              <a:rPr lang="en-US" altLang="zh-CN" sz="1200" b="0" i="0" u="none" strike="noStrike" kern="1200" dirty="0" smtClean="0">
                <a:solidFill>
                  <a:schemeClr val="tx1"/>
                </a:solidFill>
                <a:effectLst/>
                <a:latin typeface="+mn-lt"/>
                <a:ea typeface="宋体"/>
                <a:cs typeface="+mn-cs"/>
              </a:rPr>
              <a:t>r is the relative kinetic energy</a:t>
            </a:r>
            <a:r>
              <a:rPr lang="en-US" altLang="zh-CN" sz="1200" b="0" i="0" u="none" strike="noStrike" kern="1200" baseline="0" dirty="0" smtClean="0">
                <a:solidFill>
                  <a:schemeClr val="tx1"/>
                </a:solidFill>
                <a:effectLst/>
                <a:latin typeface="+mn-lt"/>
                <a:ea typeface="宋体"/>
                <a:cs typeface="+mn-cs"/>
              </a:rPr>
              <a:t> between them, </a:t>
            </a:r>
            <a:r>
              <a:rPr lang="el-GR" altLang="zh-CN" sz="1200" b="0" i="0" u="none" strike="noStrike" kern="1200" baseline="0" dirty="0" smtClean="0">
                <a:solidFill>
                  <a:schemeClr val="tx1"/>
                </a:solidFill>
                <a:effectLst/>
                <a:latin typeface="+mn-lt"/>
                <a:ea typeface="宋体"/>
                <a:cs typeface="+mn-cs"/>
              </a:rPr>
              <a:t>μ</a:t>
            </a:r>
            <a:r>
              <a:rPr lang="en-US" altLang="zh-CN" sz="1200" b="0" i="0" u="none" strike="noStrike" kern="1200" baseline="0" dirty="0" smtClean="0">
                <a:solidFill>
                  <a:schemeClr val="tx1"/>
                </a:solidFill>
                <a:effectLst/>
                <a:latin typeface="+mn-lt"/>
                <a:ea typeface="宋体"/>
                <a:cs typeface="+mn-cs"/>
              </a:rPr>
              <a:t> is the reduced mass</a:t>
            </a:r>
          </a:p>
          <a:p>
            <a:r>
              <a:rPr lang="en-US" altLang="zh-CN" sz="1200" b="0" i="0" u="none" strike="noStrike" kern="1200" baseline="0" dirty="0" smtClean="0">
                <a:solidFill>
                  <a:schemeClr val="tx1"/>
                </a:solidFill>
                <a:effectLst/>
                <a:latin typeface="+mn-lt"/>
                <a:ea typeface="宋体"/>
                <a:cs typeface="+mn-cs"/>
              </a:rPr>
              <a:t>but we more care about the relative kinetic energy along the their center of mass, just </a:t>
            </a:r>
            <a:r>
              <a:rPr lang="en-US" altLang="zh-CN" sz="1200" b="0" i="0" u="none" strike="noStrike" kern="1200" baseline="0" dirty="0" err="1" smtClean="0">
                <a:solidFill>
                  <a:schemeClr val="tx1"/>
                </a:solidFill>
                <a:effectLst/>
                <a:latin typeface="+mn-lt"/>
                <a:ea typeface="宋体"/>
                <a:cs typeface="+mn-cs"/>
              </a:rPr>
              <a:t>mutiply</a:t>
            </a:r>
            <a:r>
              <a:rPr lang="en-US" altLang="zh-CN" sz="1200" b="0" i="0" u="none" strike="noStrike" kern="1200" baseline="0" dirty="0" smtClean="0">
                <a:solidFill>
                  <a:schemeClr val="tx1"/>
                </a:solidFill>
                <a:effectLst/>
                <a:latin typeface="+mn-lt"/>
                <a:ea typeface="宋体"/>
                <a:cs typeface="+mn-cs"/>
              </a:rPr>
              <a:t> </a:t>
            </a:r>
            <a:r>
              <a:rPr lang="en-US" altLang="zh-CN" sz="1200" b="0" i="0" u="none" strike="noStrike" kern="1200" baseline="0" dirty="0" err="1" smtClean="0">
                <a:solidFill>
                  <a:schemeClr val="tx1"/>
                </a:solidFill>
                <a:effectLst/>
                <a:latin typeface="+mn-lt"/>
                <a:ea typeface="宋体"/>
                <a:cs typeface="+mn-cs"/>
              </a:rPr>
              <a:t>cos</a:t>
            </a:r>
            <a:r>
              <a:rPr lang="en-US" altLang="zh-CN" sz="1200" b="0" i="0" u="none" strike="noStrike" kern="1200" baseline="0" dirty="0" smtClean="0">
                <a:solidFill>
                  <a:schemeClr val="tx1"/>
                </a:solidFill>
                <a:effectLst/>
                <a:latin typeface="+mn-lt"/>
                <a:ea typeface="宋体"/>
                <a:cs typeface="+mn-cs"/>
              </a:rPr>
              <a:t>, we can get it ,if this energy larger than threshold energy, the reaction can happen!</a:t>
            </a:r>
            <a:endParaRPr lang="en-US" altLang="zh-CN" sz="1200" b="0" i="0" u="none" strike="noStrike"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DDD33D38-8E88-4464-8830-78E214A76050}" type="slidenum">
              <a:rPr lang="zh-CN" altLang="en-US" smtClean="0"/>
              <a:pPr/>
              <a:t>9</a:t>
            </a:fld>
            <a:endParaRPr lang="zh-CN" altLang="en-US"/>
          </a:p>
        </p:txBody>
      </p:sp>
    </p:spTree>
    <p:extLst>
      <p:ext uri="{BB962C8B-B14F-4D97-AF65-F5344CB8AC3E}">
        <p14:creationId xmlns:p14="http://schemas.microsoft.com/office/powerpoint/2010/main" xmlns="" val="341736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7010400" y="6254216"/>
            <a:ext cx="2133600" cy="365125"/>
          </a:xfrm>
          <a:prstGeom prst="rect">
            <a:avLst/>
          </a:prstGeom>
        </p:spPr>
        <p:txBody>
          <a:bodyPr/>
          <a:lstStyle>
            <a:lvl1pPr algn="r">
              <a:defRPr/>
            </a:lvl1pPr>
          </a:lstStyle>
          <a:p>
            <a:fld id="{0C913308-F349-4B6D-A68A-DD1791B4A57B}" type="slidenum">
              <a:rPr lang="zh-CN" altLang="en-US" smtClean="0"/>
              <a:pPr/>
              <a:t>‹#›</a:t>
            </a:fld>
            <a:endParaRPr lang="zh-CN" altLang="en-US" dirty="0"/>
          </a:p>
        </p:txBody>
      </p:sp>
      <p:sp>
        <p:nvSpPr>
          <p:cNvPr id="5" name="矩形 4"/>
          <p:cNvSpPr/>
          <p:nvPr userDrawn="1"/>
        </p:nvSpPr>
        <p:spPr>
          <a:xfrm>
            <a:off x="714348" y="740075"/>
            <a:ext cx="7632848"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xmlns="" val="3763288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7010400" y="6254216"/>
            <a:ext cx="2133600" cy="365125"/>
          </a:xfrm>
          <a:prstGeom prst="rect">
            <a:avLst/>
          </a:prstGeom>
        </p:spPr>
        <p:txBody>
          <a:bodyPr/>
          <a:lstStyle>
            <a:lvl1pPr algn="r">
              <a:defRPr/>
            </a:lvl1pPr>
          </a:lstStyle>
          <a:p>
            <a:fld id="{0C913308-F349-4B6D-A68A-DD1791B4A57B}" type="slidenum">
              <a:rPr lang="zh-CN" altLang="en-US" smtClean="0"/>
              <a:pPr/>
              <a:t>‹#›</a:t>
            </a:fld>
            <a:endParaRPr lang="zh-CN" altLang="en-US" dirty="0"/>
          </a:p>
        </p:txBody>
      </p:sp>
      <p:sp>
        <p:nvSpPr>
          <p:cNvPr id="5" name="矩形 4"/>
          <p:cNvSpPr/>
          <p:nvPr userDrawn="1"/>
        </p:nvSpPr>
        <p:spPr>
          <a:xfrm>
            <a:off x="714348" y="740075"/>
            <a:ext cx="7632848"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6" name="Picture 2" descr="C:\Users\chenping\Desktop\16200000032177131649333560406[1].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788024" y="6021288"/>
            <a:ext cx="2376264" cy="75495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userDrawn="1"/>
        </p:nvSpPr>
        <p:spPr>
          <a:xfrm>
            <a:off x="7071642" y="6152086"/>
            <a:ext cx="1944216" cy="569387"/>
          </a:xfrm>
          <a:prstGeom prst="rect">
            <a:avLst/>
          </a:prstGeom>
          <a:noFill/>
        </p:spPr>
        <p:txBody>
          <a:bodyPr wrap="square" rtlCol="0">
            <a:spAutoFit/>
          </a:bodyPr>
          <a:lstStyle/>
          <a:p>
            <a:r>
              <a:rPr lang="zh-CN" altLang="en-US" sz="2100" dirty="0" smtClean="0">
                <a:latin typeface="黑体" pitchFamily="49" charset="-122"/>
                <a:ea typeface="黑体" pitchFamily="49" charset="-122"/>
              </a:rPr>
              <a:t>深圳研究生院</a:t>
            </a:r>
            <a:endParaRPr lang="en-US" altLang="zh-CN" sz="2100" dirty="0" smtClean="0">
              <a:latin typeface="黑体" pitchFamily="49" charset="-122"/>
              <a:ea typeface="黑体" pitchFamily="49" charset="-122"/>
            </a:endParaRPr>
          </a:p>
          <a:p>
            <a:r>
              <a:rPr lang="en-US" altLang="zh-CN" sz="1000" dirty="0" smtClean="0"/>
              <a:t>SHENZHEN GRADUATE</a:t>
            </a:r>
            <a:r>
              <a:rPr lang="en-US" altLang="zh-CN" sz="1000" baseline="0" dirty="0" smtClean="0"/>
              <a:t> SCHOOL</a:t>
            </a:r>
            <a:endParaRPr lang="zh-CN" altLang="en-US" sz="1000" dirty="0"/>
          </a:p>
        </p:txBody>
      </p:sp>
    </p:spTree>
    <p:extLst>
      <p:ext uri="{BB962C8B-B14F-4D97-AF65-F5344CB8AC3E}">
        <p14:creationId xmlns:p14="http://schemas.microsoft.com/office/powerpoint/2010/main" xmlns="" val="163191290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Picture 2" descr="C:\Users\chenping\Desktop\16200000032177131649333560406[1].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54482"/>
            <a:ext cx="2376264" cy="75495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userDrawn="1"/>
        </p:nvSpPr>
        <p:spPr>
          <a:xfrm>
            <a:off x="2483768" y="437630"/>
            <a:ext cx="1944216" cy="5693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100" dirty="0" smtClean="0">
                <a:latin typeface="黑体" pitchFamily="49" charset="-122"/>
                <a:ea typeface="黑体" pitchFamily="49" charset="-122"/>
              </a:rPr>
              <a:t>深圳研究生院</a:t>
            </a:r>
            <a:endParaRPr lang="en-US" altLang="zh-CN" sz="2100" dirty="0" smtClean="0">
              <a:latin typeface="黑体" pitchFamily="49" charset="-122"/>
              <a:ea typeface="黑体" pitchFamily="49" charset="-122"/>
            </a:endParaRPr>
          </a:p>
          <a:p>
            <a:r>
              <a:rPr lang="en-US" altLang="zh-CN" sz="1000" dirty="0" smtClean="0"/>
              <a:t>SHENZHEN GRADUATE</a:t>
            </a:r>
            <a:r>
              <a:rPr lang="en-US" altLang="zh-CN" sz="1000" baseline="0" dirty="0" smtClean="0"/>
              <a:t> SCHOOL</a:t>
            </a:r>
            <a:endParaRPr lang="zh-CN" altLang="en-US" sz="1000" dirty="0"/>
          </a:p>
        </p:txBody>
      </p:sp>
      <p:sp>
        <p:nvSpPr>
          <p:cNvPr id="9" name="矩形 8"/>
          <p:cNvSpPr/>
          <p:nvPr userDrawn="1"/>
        </p:nvSpPr>
        <p:spPr>
          <a:xfrm>
            <a:off x="755576" y="3455289"/>
            <a:ext cx="7632848" cy="4571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rgbClr val="C00000"/>
              </a:solidFill>
            </a:endParaRPr>
          </a:p>
        </p:txBody>
      </p:sp>
    </p:spTree>
    <p:extLst>
      <p:ext uri="{BB962C8B-B14F-4D97-AF65-F5344CB8AC3E}">
        <p14:creationId xmlns:p14="http://schemas.microsoft.com/office/powerpoint/2010/main" xmlns="" val="33742626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1" r:id="rId10"/>
    <p:sldLayoutId id="2147483662" r:id="rId11"/>
    <p:sldLayoutId id="2147483657" r:id="rId12"/>
    <p:sldLayoutId id="2147483658" r:id="rId13"/>
    <p:sldLayoutId id="2147483659"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0.xml"/><Relationship Id="rId7" Type="http://schemas.openxmlformats.org/officeDocument/2006/relationships/oleObject" Target="../embeddings/oleObject15.bin"/><Relationship Id="rId2" Type="http://schemas.openxmlformats.org/officeDocument/2006/relationships/slideLayout" Target="../slideLayouts/slideLayout10.xml"/><Relationship Id="rId1" Type="http://schemas.openxmlformats.org/officeDocument/2006/relationships/vmlDrawing" Target="../drawings/vmlDrawing5.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24.png"/><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3.xml"/><Relationship Id="rId7" Type="http://schemas.openxmlformats.org/officeDocument/2006/relationships/image" Target="../media/image24.png"/><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image" Target="../media/image32.png"/><Relationship Id="rId9" Type="http://schemas.openxmlformats.org/officeDocument/2006/relationships/oleObject" Target="../embeddings/oleObject2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vmlDrawing" Target="../drawings/vmlDrawing8.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vmlDrawing" Target="../drawings/vmlDrawing9.vml"/><Relationship Id="rId4"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oleObject" Target="../embeddings/oleObject29.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18.xml"/><Relationship Id="rId7" Type="http://schemas.openxmlformats.org/officeDocument/2006/relationships/oleObject" Target="../embeddings/oleObject33.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oleObject" Target="../embeddings/oleObject32.bin"/><Relationship Id="rId5" Type="http://schemas.openxmlformats.org/officeDocument/2006/relationships/oleObject" Target="../embeddings/oleObject31.bin"/><Relationship Id="rId10" Type="http://schemas.openxmlformats.org/officeDocument/2006/relationships/oleObject" Target="../embeddings/oleObject36.bin"/><Relationship Id="rId4" Type="http://schemas.openxmlformats.org/officeDocument/2006/relationships/oleObject" Target="../embeddings/oleObject30.bin"/><Relationship Id="rId9" Type="http://schemas.openxmlformats.org/officeDocument/2006/relationships/oleObject" Target="../embeddings/oleObject3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vmlDrawing" Target="../drawings/vmlDrawing12.vml"/><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vmlDrawing" Target="../drawings/vmlDrawing13.vml"/><Relationship Id="rId5" Type="http://schemas.openxmlformats.org/officeDocument/2006/relationships/image" Target="../media/image23.png"/><Relationship Id="rId4" Type="http://schemas.openxmlformats.org/officeDocument/2006/relationships/oleObject" Target="../embeddings/oleObject39.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3.png"/><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oleObject" Target="../embeddings/oleObject41.bin"/><Relationship Id="rId5" Type="http://schemas.openxmlformats.org/officeDocument/2006/relationships/oleObject" Target="../embeddings/oleObject40.bin"/><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2.png"/><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image" Target="../media/image23.png"/><Relationship Id="rId5" Type="http://schemas.openxmlformats.org/officeDocument/2006/relationships/oleObject" Target="../embeddings/oleObject42.bin"/><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55.png"/><Relationship Id="rId5" Type="http://schemas.openxmlformats.org/officeDocument/2006/relationships/oleObject" Target="../embeddings/oleObject43.bin"/><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0.xml"/><Relationship Id="rId1" Type="http://schemas.openxmlformats.org/officeDocument/2006/relationships/vmlDrawing" Target="../drawings/vmlDrawing17.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28.xml"/><Relationship Id="rId7" Type="http://schemas.openxmlformats.org/officeDocument/2006/relationships/image" Target="../media/image55.png"/><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23.png"/><Relationship Id="rId5" Type="http://schemas.openxmlformats.org/officeDocument/2006/relationships/oleObject" Target="../embeddings/oleObject46.bin"/><Relationship Id="rId4" Type="http://schemas.openxmlformats.org/officeDocument/2006/relationships/image" Target="../media/image51.png"/><Relationship Id="rId9" Type="http://schemas.openxmlformats.org/officeDocument/2006/relationships/image" Target="../media/image6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oleObject" Target="../embeddings/oleObject4.bin"/><Relationship Id="rId2" Type="http://schemas.openxmlformats.org/officeDocument/2006/relationships/slideLayout" Target="../slideLayouts/slideLayout10.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13.gif"/><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oleObject" Target="../embeddings/oleObject8.bin"/><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gif"/><Relationship Id="rId2" Type="http://schemas.openxmlformats.org/officeDocument/2006/relationships/slideLayout" Target="../slideLayouts/slideLayout10.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idx="4294967295"/>
          </p:nvPr>
        </p:nvSpPr>
        <p:spPr>
          <a:xfrm>
            <a:off x="0" y="2706489"/>
            <a:ext cx="9252520" cy="794519"/>
          </a:xfrm>
          <a:prstGeom prst="rect">
            <a:avLst/>
          </a:prstGeom>
        </p:spPr>
        <p:txBody>
          <a:bodyPr>
            <a:normAutofit fontScale="90000"/>
          </a:bodyPr>
          <a:lstStyle/>
          <a:p>
            <a:r>
              <a:rPr lang="en-US" altLang="zh-CN" sz="3600" dirty="0">
                <a:latin typeface="Times New Roman" panose="02020603050405020304" pitchFamily="18" charset="0"/>
                <a:cs typeface="Times New Roman" panose="02020603050405020304" pitchFamily="18" charset="0"/>
              </a:rPr>
              <a:t>How to Get the Binding Energy </a:t>
            </a:r>
            <a:r>
              <a:rPr lang="en-US" altLang="zh-CN" sz="3600" dirty="0" smtClean="0">
                <a:latin typeface="Times New Roman" panose="02020603050405020304" pitchFamily="18" charset="0"/>
                <a:cs typeface="Times New Roman" panose="02020603050405020304" pitchFamily="18" charset="0"/>
              </a:rPr>
              <a:t>by</a:t>
            </a:r>
            <a:r>
              <a:rPr lang="en-US" altLang="zh-CN" sz="3600" dirty="0">
                <a:latin typeface="Times New Roman" panose="02020603050405020304" pitchFamily="18" charset="0"/>
                <a:cs typeface="Times New Roman" panose="02020603050405020304" pitchFamily="18" charset="0"/>
              </a:rPr>
              <a:t> Mass Spectrometry</a:t>
            </a:r>
            <a:r>
              <a:rPr lang="en-US" altLang="zh-CN" sz="3600" dirty="0"/>
              <a:t> </a:t>
            </a:r>
            <a:endParaRPr lang="zh-CN" alt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644008" y="4071942"/>
            <a:ext cx="3643338" cy="1569660"/>
          </a:xfrm>
          <a:prstGeom prst="rect">
            <a:avLst/>
          </a:prstGeom>
          <a:noFill/>
        </p:spPr>
        <p:txBody>
          <a:bodyPr wrap="square" rtlCol="0">
            <a:spAutoFit/>
          </a:bodyPr>
          <a:lstStyle/>
          <a:p>
            <a:r>
              <a:rPr lang="en-US" altLang="zh-CN" sz="2400" dirty="0" smtClean="0">
                <a:latin typeface="Times New Roman" pitchFamily="18" charset="0"/>
                <a:cs typeface="Times New Roman" pitchFamily="18" charset="0"/>
              </a:rPr>
              <a:t>Speaker: </a:t>
            </a:r>
            <a:r>
              <a:rPr lang="en-US" altLang="zh-CN" sz="2400" dirty="0" err="1" smtClean="0">
                <a:latin typeface="Times New Roman" pitchFamily="18" charset="0"/>
                <a:cs typeface="Times New Roman" pitchFamily="18" charset="0"/>
              </a:rPr>
              <a:t>Tianyu</a:t>
            </a:r>
            <a:r>
              <a:rPr lang="en-US" altLang="zh-CN" sz="2400" dirty="0" smtClean="0">
                <a:latin typeface="Times New Roman" pitchFamily="18" charset="0"/>
                <a:cs typeface="Times New Roman" pitchFamily="18" charset="0"/>
              </a:rPr>
              <a:t> Sun</a:t>
            </a:r>
          </a:p>
          <a:p>
            <a:endParaRPr lang="en-US" altLang="zh-CN" sz="2400" dirty="0" smtClean="0">
              <a:latin typeface="Times New Roman" pitchFamily="18" charset="0"/>
              <a:cs typeface="Times New Roman" pitchFamily="18" charset="0"/>
            </a:endParaRPr>
          </a:p>
          <a:p>
            <a:r>
              <a:rPr lang="en-US" altLang="zh-CN" sz="2400" dirty="0" smtClean="0">
                <a:latin typeface="Times New Roman" pitchFamily="18" charset="0"/>
                <a:cs typeface="Times New Roman" pitchFamily="18" charset="0"/>
              </a:rPr>
              <a:t>Advisor: Prof. Wu</a:t>
            </a:r>
          </a:p>
          <a:p>
            <a:r>
              <a:rPr lang="en-US" altLang="zh-CN" sz="2400" dirty="0" smtClean="0">
                <a:latin typeface="Times New Roman" pitchFamily="18" charset="0"/>
                <a:cs typeface="Times New Roman" pitchFamily="18" charset="0"/>
              </a:rPr>
              <a:t>               Dr.  Zhang</a:t>
            </a:r>
            <a:endParaRPr lang="zh-CN"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371157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116632"/>
            <a:ext cx="4818627" cy="923330"/>
          </a:xfrm>
          <a:prstGeom prst="rect">
            <a:avLst/>
          </a:prstGeom>
          <a:noFill/>
        </p:spPr>
        <p:txBody>
          <a:bodyPr wrap="none" rtlCol="0">
            <a:spAutoFit/>
          </a:bodyPr>
          <a:lstStyle/>
          <a:p>
            <a:r>
              <a:rPr lang="en-US" altLang="zh-CN" sz="3600" b="1" dirty="0" smtClean="0">
                <a:solidFill>
                  <a:srgbClr val="FF0000"/>
                </a:solidFill>
                <a:latin typeface="Times New Roman" panose="02020603050405020304" pitchFamily="18" charset="0"/>
                <a:cs typeface="Times New Roman" panose="02020603050405020304" pitchFamily="18" charset="0"/>
              </a:rPr>
              <a:t>Classic</a:t>
            </a:r>
            <a:r>
              <a:rPr lang="en-US" altLang="zh-CN" sz="3600" dirty="0" smtClean="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Collision </a:t>
            </a:r>
            <a:r>
              <a:rPr lang="en-US" altLang="zh-CN" sz="3600" dirty="0" smtClean="0">
                <a:latin typeface="Times New Roman" panose="02020603050405020304" pitchFamily="18" charset="0"/>
                <a:cs typeface="Times New Roman" panose="02020603050405020304" pitchFamily="18" charset="0"/>
              </a:rPr>
              <a:t>Theory</a:t>
            </a:r>
            <a:endParaRPr lang="en-US" altLang="zh-CN" sz="3600" dirty="0">
              <a:latin typeface="Times New Roman" panose="02020603050405020304" pitchFamily="18" charset="0"/>
              <a:cs typeface="Times New Roman" panose="02020603050405020304" pitchFamily="18" charset="0"/>
            </a:endParaRPr>
          </a:p>
          <a:p>
            <a:endParaRPr lang="zh-CN" altLang="en-US" dirty="0"/>
          </a:p>
        </p:txBody>
      </p:sp>
      <p:graphicFrame>
        <p:nvGraphicFramePr>
          <p:cNvPr id="3" name="对象 2"/>
          <p:cNvGraphicFramePr>
            <a:graphicFrameLocks noChangeAspect="1"/>
          </p:cNvGraphicFramePr>
          <p:nvPr>
            <p:extLst>
              <p:ext uri="{D42A27DB-BD31-4B8C-83A1-F6EECF244321}">
                <p14:modId xmlns:p14="http://schemas.microsoft.com/office/powerpoint/2010/main" xmlns="" val="1855236901"/>
              </p:ext>
            </p:extLst>
          </p:nvPr>
        </p:nvGraphicFramePr>
        <p:xfrm>
          <a:off x="1763688" y="3106444"/>
          <a:ext cx="2719387" cy="942975"/>
        </p:xfrm>
        <a:graphic>
          <a:graphicData uri="http://schemas.openxmlformats.org/presentationml/2006/ole">
            <p:oleObj spid="_x0000_s12456" name="公式" r:id="rId4" imgW="1282700" imgH="444500" progId="Equation.3">
              <p:embed/>
            </p:oleObj>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xmlns="" val="3612298999"/>
              </p:ext>
            </p:extLst>
          </p:nvPr>
        </p:nvGraphicFramePr>
        <p:xfrm>
          <a:off x="2333115" y="2128645"/>
          <a:ext cx="2389187" cy="865188"/>
        </p:xfrm>
        <a:graphic>
          <a:graphicData uri="http://schemas.openxmlformats.org/presentationml/2006/ole">
            <p:oleObj spid="_x0000_s12457" name="公式" r:id="rId5" imgW="1193800" imgH="431800" progId="Equation.3">
              <p:embed/>
            </p:oleObj>
          </a:graphicData>
        </a:graphic>
      </p:graphicFrame>
      <p:grpSp>
        <p:nvGrpSpPr>
          <p:cNvPr id="21" name="组合 20"/>
          <p:cNvGrpSpPr/>
          <p:nvPr/>
        </p:nvGrpSpPr>
        <p:grpSpPr>
          <a:xfrm>
            <a:off x="5041651" y="836712"/>
            <a:ext cx="3174734" cy="2741220"/>
            <a:chOff x="4993926" y="836712"/>
            <a:chExt cx="3174734" cy="2741220"/>
          </a:xfrm>
        </p:grpSpPr>
        <p:sp>
          <p:nvSpPr>
            <p:cNvPr id="5" name="同心圆 4"/>
            <p:cNvSpPr/>
            <p:nvPr/>
          </p:nvSpPr>
          <p:spPr>
            <a:xfrm>
              <a:off x="5580216" y="1885474"/>
              <a:ext cx="1087521" cy="1087521"/>
            </a:xfrm>
            <a:prstGeom prst="donut">
              <a:avLst>
                <a:gd name="adj" fmla="val 44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同心圆 5"/>
            <p:cNvSpPr/>
            <p:nvPr/>
          </p:nvSpPr>
          <p:spPr>
            <a:xfrm>
              <a:off x="6372303" y="1157993"/>
              <a:ext cx="1087521" cy="1087521"/>
            </a:xfrm>
            <a:prstGeom prst="donut">
              <a:avLst>
                <a:gd name="adj" fmla="val 44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7" name="同心圆 6"/>
            <p:cNvSpPr/>
            <p:nvPr/>
          </p:nvSpPr>
          <p:spPr>
            <a:xfrm>
              <a:off x="4993926" y="1280536"/>
              <a:ext cx="2297396" cy="2297396"/>
            </a:xfrm>
            <a:prstGeom prst="donut">
              <a:avLst>
                <a:gd name="adj" fmla="val 238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8" name="直接连接符 7"/>
            <p:cNvCxnSpPr/>
            <p:nvPr/>
          </p:nvCxnSpPr>
          <p:spPr>
            <a:xfrm flipH="1">
              <a:off x="6142624" y="1701753"/>
              <a:ext cx="773396" cy="7274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5580216" y="1021378"/>
              <a:ext cx="2520280" cy="1224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142624" y="2429234"/>
              <a:ext cx="1597832" cy="824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7511357" y="2191814"/>
              <a:ext cx="504056" cy="93610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弧形 11"/>
            <p:cNvSpPr/>
            <p:nvPr/>
          </p:nvSpPr>
          <p:spPr>
            <a:xfrm rot="9409998">
              <a:off x="6801458" y="1621293"/>
              <a:ext cx="77795" cy="151235"/>
            </a:xfrm>
            <a:prstGeom prst="arc">
              <a:avLst>
                <a:gd name="adj1" fmla="val 16765293"/>
                <a:gd name="adj2" fmla="val 4657017"/>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TextBox 12"/>
            <p:cNvSpPr txBox="1"/>
            <p:nvPr/>
          </p:nvSpPr>
          <p:spPr>
            <a:xfrm>
              <a:off x="7862166" y="2603663"/>
              <a:ext cx="306494"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479572" y="1517087"/>
              <a:ext cx="295274" cy="369332"/>
            </a:xfrm>
            <a:prstGeom prst="rect">
              <a:avLst/>
            </a:prstGeom>
            <a:noFill/>
          </p:spPr>
          <p:txBody>
            <a:bodyPr wrap="none" rtlCol="0">
              <a:spAutoFit/>
            </a:bodyPr>
            <a:lstStyle/>
            <a:p>
              <a:r>
                <a:rPr lang="el-GR" altLang="zh-CN" dirty="0" smtClean="0">
                  <a:latin typeface="Times New Roman" panose="02020603050405020304" pitchFamily="18" charset="0"/>
                  <a:ea typeface="宋体"/>
                  <a:cs typeface="Times New Roman" panose="02020603050405020304" pitchFamily="18" charset="0"/>
                </a:rPr>
                <a:t>θ</a:t>
              </a:r>
              <a:endParaRPr lang="zh-CN" altLang="en-US"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5791246" y="2245514"/>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916063" y="1427421"/>
              <a:ext cx="338554"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17" name="椭圆 16"/>
            <p:cNvSpPr/>
            <p:nvPr/>
          </p:nvSpPr>
          <p:spPr>
            <a:xfrm flipV="1">
              <a:off x="6138733" y="2381503"/>
              <a:ext cx="97354" cy="97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flipV="1">
              <a:off x="6892863" y="1622078"/>
              <a:ext cx="97354" cy="97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5201434" y="836712"/>
              <a:ext cx="351378" cy="369332"/>
            </a:xfrm>
            <a:prstGeom prst="rect">
              <a:avLst/>
            </a:prstGeom>
            <a:noFill/>
          </p:spPr>
          <p:txBody>
            <a:bodyPr wrap="none" rtlCol="0">
              <a:spAutoFit/>
            </a:bodyPr>
            <a:lstStyle/>
            <a:p>
              <a:r>
                <a:rPr lang="en-US" altLang="zh-CN" dirty="0" err="1" smtClean="0">
                  <a:latin typeface="Times New Roman" panose="02020603050405020304" pitchFamily="18" charset="0"/>
                  <a:cs typeface="Times New Roman" panose="02020603050405020304" pitchFamily="18" charset="0"/>
                </a:rPr>
                <a:t>u</a:t>
              </a:r>
              <a:r>
                <a:rPr lang="en-US" altLang="zh-CN" baseline="-25000" dirty="0" err="1" smtClean="0">
                  <a:latin typeface="Times New Roman" panose="02020603050405020304" pitchFamily="18" charset="0"/>
                  <a:cs typeface="Times New Roman" panose="02020603050405020304" pitchFamily="18" charset="0"/>
                </a:rPr>
                <a:t>r</a:t>
              </a:r>
              <a:endParaRPr lang="zh-CN" altLang="en-US" baseline="-25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428258" y="2148977"/>
              <a:ext cx="513282" cy="369332"/>
            </a:xfrm>
            <a:prstGeom prst="rect">
              <a:avLst/>
            </a:prstGeom>
            <a:noFill/>
          </p:spPr>
          <p:txBody>
            <a:bodyPr wrap="none" rtlCol="0">
              <a:spAutoFit/>
            </a:bodyPr>
            <a:lstStyle/>
            <a:p>
              <a:r>
                <a:rPr lang="en-US" altLang="zh-CN" dirty="0" err="1" smtClean="0">
                  <a:latin typeface="Times New Roman" panose="02020603050405020304" pitchFamily="18" charset="0"/>
                  <a:cs typeface="Times New Roman" panose="02020603050405020304" pitchFamily="18" charset="0"/>
                </a:rPr>
                <a:t>d</a:t>
              </a:r>
              <a:r>
                <a:rPr lang="en-US" altLang="zh-CN" baseline="-25000" dirty="0" err="1" smtClean="0">
                  <a:latin typeface="Times New Roman" panose="02020603050405020304" pitchFamily="18" charset="0"/>
                  <a:cs typeface="Times New Roman" panose="02020603050405020304" pitchFamily="18" charset="0"/>
                </a:rPr>
                <a:t>AB</a:t>
              </a:r>
              <a:endParaRPr lang="zh-CN" altLang="en-US" baseline="-25000" dirty="0">
                <a:latin typeface="Times New Roman" panose="02020603050405020304" pitchFamily="18" charset="0"/>
                <a:cs typeface="Times New Roman" panose="02020603050405020304" pitchFamily="18" charset="0"/>
              </a:endParaRPr>
            </a:p>
          </p:txBody>
        </p:sp>
      </p:grpSp>
      <p:graphicFrame>
        <p:nvGraphicFramePr>
          <p:cNvPr id="22" name="对象 21"/>
          <p:cNvGraphicFramePr>
            <a:graphicFrameLocks noChangeAspect="1"/>
          </p:cNvGraphicFramePr>
          <p:nvPr>
            <p:extLst>
              <p:ext uri="{D42A27DB-BD31-4B8C-83A1-F6EECF244321}">
                <p14:modId xmlns:p14="http://schemas.microsoft.com/office/powerpoint/2010/main" xmlns="" val="2914044007"/>
              </p:ext>
            </p:extLst>
          </p:nvPr>
        </p:nvGraphicFramePr>
        <p:xfrm>
          <a:off x="1331640" y="1085287"/>
          <a:ext cx="3151188" cy="863600"/>
        </p:xfrm>
        <a:graphic>
          <a:graphicData uri="http://schemas.openxmlformats.org/presentationml/2006/ole">
            <p:oleObj spid="_x0000_s12458" name="公式" r:id="rId6" imgW="1574640" imgH="431640" progId="Equation.3">
              <p:embed/>
            </p:oleObj>
          </a:graphicData>
        </a:graphic>
      </p:graphicFrame>
      <p:sp>
        <p:nvSpPr>
          <p:cNvPr id="23" name="TextBox 22"/>
          <p:cNvSpPr txBox="1"/>
          <p:nvPr/>
        </p:nvSpPr>
        <p:spPr>
          <a:xfrm>
            <a:off x="8341" y="2348644"/>
            <a:ext cx="2420856" cy="461665"/>
          </a:xfrm>
          <a:prstGeom prst="rect">
            <a:avLst/>
          </a:prstGeom>
          <a:noFill/>
        </p:spPr>
        <p:txBody>
          <a:bodyPr wrap="none" rtlCol="0">
            <a:spAutoFit/>
          </a:bodyPr>
          <a:lstStyle/>
          <a:p>
            <a:r>
              <a:rPr lang="en-US" altLang="zh-CN" sz="2400" dirty="0" err="1" smtClean="0">
                <a:latin typeface="Times New Roman" panose="02020603050405020304" pitchFamily="18" charset="0"/>
                <a:cs typeface="Times New Roman" panose="02020603050405020304" pitchFamily="18" charset="0"/>
              </a:rPr>
              <a:t>b</a:t>
            </a:r>
            <a:r>
              <a:rPr lang="en-US" altLang="zh-CN" sz="2400" baseline="-25000" dirty="0" err="1" smtClean="0">
                <a:latin typeface="Times New Roman" panose="02020603050405020304" pitchFamily="18" charset="0"/>
                <a:cs typeface="Times New Roman" panose="02020603050405020304" pitchFamily="18" charset="0"/>
              </a:rPr>
              <a:t>r</a:t>
            </a:r>
            <a:r>
              <a:rPr lang="en-US" altLang="zh-CN" sz="2400" dirty="0" smtClean="0">
                <a:latin typeface="Times New Roman" panose="02020603050405020304" pitchFamily="18" charset="0"/>
                <a:cs typeface="Times New Roman" panose="02020603050405020304" pitchFamily="18" charset="0"/>
              </a:rPr>
              <a:t> :reaction </a:t>
            </a:r>
            <a:r>
              <a:rPr lang="en-US" altLang="zh-CN" sz="2400" dirty="0">
                <a:latin typeface="Times New Roman" panose="02020603050405020304" pitchFamily="18" charset="0"/>
                <a:cs typeface="Times New Roman" panose="02020603050405020304" pitchFamily="18" charset="0"/>
              </a:rPr>
              <a:t>radius</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24" name="对象 23"/>
          <p:cNvGraphicFramePr>
            <a:graphicFrameLocks noChangeAspect="1"/>
          </p:cNvGraphicFramePr>
          <p:nvPr>
            <p:extLst>
              <p:ext uri="{D42A27DB-BD31-4B8C-83A1-F6EECF244321}">
                <p14:modId xmlns:p14="http://schemas.microsoft.com/office/powerpoint/2010/main" xmlns="" val="2768803513"/>
              </p:ext>
            </p:extLst>
          </p:nvPr>
        </p:nvGraphicFramePr>
        <p:xfrm>
          <a:off x="290660" y="5157192"/>
          <a:ext cx="4536504" cy="1080120"/>
        </p:xfrm>
        <a:graphic>
          <a:graphicData uri="http://schemas.openxmlformats.org/presentationml/2006/ole">
            <p:oleObj spid="_x0000_s12459" name="公式" r:id="rId7" imgW="1866600" imgH="444240" progId="Equation.3">
              <p:embed/>
            </p:oleObj>
          </a:graphicData>
        </a:graphic>
      </p:graphicFrame>
      <p:sp>
        <p:nvSpPr>
          <p:cNvPr id="25" name="TextBox 24"/>
          <p:cNvSpPr txBox="1"/>
          <p:nvPr/>
        </p:nvSpPr>
        <p:spPr>
          <a:xfrm>
            <a:off x="2339752" y="4341671"/>
            <a:ext cx="4551246" cy="461665"/>
          </a:xfrm>
          <a:prstGeom prst="rect">
            <a:avLst/>
          </a:prstGeom>
          <a:noFill/>
          <a:ln>
            <a:solidFill>
              <a:schemeClr val="bg1"/>
            </a:solidFill>
          </a:ln>
        </p:spPr>
        <p:txBody>
          <a:bodyPr wrap="none" rtlCol="0">
            <a:spAutoFit/>
          </a:bodyPr>
          <a:lstStyle/>
          <a:p>
            <a:r>
              <a:rPr lang="en-US" altLang="zh-CN" sz="2400" dirty="0" smtClean="0">
                <a:latin typeface="Times New Roman" panose="02020603050405020304" pitchFamily="18" charset="0"/>
                <a:ea typeface="宋体"/>
                <a:cs typeface="Times New Roman" panose="02020603050405020304" pitchFamily="18" charset="0"/>
              </a:rPr>
              <a:t>define </a:t>
            </a:r>
            <a:r>
              <a:rPr lang="el-GR" altLang="zh-CN" sz="2400" dirty="0" smtClean="0">
                <a:latin typeface="Times New Roman" panose="02020603050405020304" pitchFamily="18" charset="0"/>
                <a:ea typeface="宋体"/>
                <a:cs typeface="Times New Roman" panose="02020603050405020304" pitchFamily="18" charset="0"/>
              </a:rPr>
              <a:t>σ</a:t>
            </a:r>
            <a:r>
              <a:rPr lang="en-US" altLang="zh-CN" sz="2400" baseline="-25000" dirty="0" smtClean="0">
                <a:latin typeface="Times New Roman" panose="02020603050405020304" pitchFamily="18" charset="0"/>
                <a:ea typeface="宋体"/>
                <a:cs typeface="Times New Roman" panose="02020603050405020304" pitchFamily="18" charset="0"/>
              </a:rPr>
              <a:t>r</a:t>
            </a:r>
            <a:r>
              <a:rPr lang="en-US" altLang="zh-CN" sz="2400" dirty="0" smtClean="0">
                <a:latin typeface="Times New Roman" panose="02020603050405020304" pitchFamily="18" charset="0"/>
                <a:ea typeface="宋体"/>
                <a:cs typeface="Times New Roman" panose="02020603050405020304" pitchFamily="18" charset="0"/>
              </a:rPr>
              <a:t> the reaction </a:t>
            </a:r>
            <a:r>
              <a:rPr lang="en-US" altLang="zh-CN" sz="2400" b="1" dirty="0" smtClean="0">
                <a:solidFill>
                  <a:srgbClr val="00B0F0"/>
                </a:solidFill>
                <a:latin typeface="Times New Roman" panose="02020603050405020304" pitchFamily="18" charset="0"/>
                <a:ea typeface="宋体"/>
                <a:cs typeface="Times New Roman" panose="02020603050405020304" pitchFamily="18" charset="0"/>
              </a:rPr>
              <a:t>cross section </a:t>
            </a:r>
            <a:endParaRPr lang="zh-CN" altLang="en-US" sz="2400" b="1" dirty="0">
              <a:solidFill>
                <a:srgbClr val="00B0F0"/>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6014660" y="5070378"/>
            <a:ext cx="2020105"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quantum states</a:t>
            </a:r>
            <a:endParaRPr lang="zh-CN" altLang="en-US" sz="2400" dirty="0">
              <a:latin typeface="Times New Roman" panose="02020603050405020304" pitchFamily="18" charset="0"/>
              <a:cs typeface="Times New Roman" panose="02020603050405020304" pitchFamily="18" charset="0"/>
            </a:endParaRPr>
          </a:p>
        </p:txBody>
      </p:sp>
      <p:pic>
        <p:nvPicPr>
          <p:cNvPr id="28" name="Picture 6" descr="C:\Users\Administrator\Desktop\无标题.pn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94842" y="5661248"/>
            <a:ext cx="3886200" cy="695325"/>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灯片编号占位符 28"/>
          <p:cNvSpPr>
            <a:spLocks noGrp="1"/>
          </p:cNvSpPr>
          <p:nvPr>
            <p:ph type="sldNum" sz="quarter" idx="12"/>
          </p:nvPr>
        </p:nvSpPr>
        <p:spPr/>
        <p:txBody>
          <a:bodyPr/>
          <a:lstStyle/>
          <a:p>
            <a:fld id="{0C913308-F349-4B6D-A68A-DD1791B4A57B}" type="slidenum">
              <a:rPr lang="zh-CN" altLang="en-US" smtClean="0"/>
              <a:pPr/>
              <a:t>10</a:t>
            </a:fld>
            <a:endParaRPr lang="zh-CN" altLang="en-US" dirty="0"/>
          </a:p>
        </p:txBody>
      </p:sp>
      <p:sp>
        <p:nvSpPr>
          <p:cNvPr id="30" name="图文框 29"/>
          <p:cNvSpPr/>
          <p:nvPr/>
        </p:nvSpPr>
        <p:spPr>
          <a:xfrm>
            <a:off x="251520" y="5373216"/>
            <a:ext cx="720080" cy="5760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1" name="图文框 30"/>
          <p:cNvSpPr/>
          <p:nvPr/>
        </p:nvSpPr>
        <p:spPr>
          <a:xfrm>
            <a:off x="3995936" y="5229200"/>
            <a:ext cx="720080" cy="5760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2" name="图文框 31"/>
          <p:cNvSpPr/>
          <p:nvPr/>
        </p:nvSpPr>
        <p:spPr>
          <a:xfrm>
            <a:off x="5148064" y="5733256"/>
            <a:ext cx="720080" cy="5760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图文框 32"/>
          <p:cNvSpPr/>
          <p:nvPr/>
        </p:nvSpPr>
        <p:spPr>
          <a:xfrm>
            <a:off x="8100392" y="5589240"/>
            <a:ext cx="720080" cy="57606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xmlns="" val="392747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30" grpId="0" animBg="1"/>
      <p:bldP spid="31" grpId="0" animBg="1"/>
      <p:bldP spid="32"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16632"/>
            <a:ext cx="7314823"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of </a:t>
            </a:r>
            <a:r>
              <a:rPr lang="en-US" altLang="zh-CN" sz="3600" dirty="0" smtClean="0">
                <a:latin typeface="Times New Roman" panose="02020603050405020304" pitchFamily="18" charset="0"/>
                <a:cs typeface="Times New Roman" panose="02020603050405020304" pitchFamily="18" charset="0"/>
              </a:rPr>
              <a:t>cross section  by MS</a:t>
            </a:r>
            <a:endParaRPr lang="zh-CN" altLang="en-US" sz="3600" dirty="0">
              <a:latin typeface="Times New Roman" panose="02020603050405020304" pitchFamily="18" charset="0"/>
              <a:cs typeface="Times New Roman" panose="02020603050405020304" pitchFamily="18" charset="0"/>
            </a:endParaRPr>
          </a:p>
        </p:txBody>
      </p:sp>
      <p:sp>
        <p:nvSpPr>
          <p:cNvPr id="3" name="矩形 2"/>
          <p:cNvSpPr/>
          <p:nvPr/>
        </p:nvSpPr>
        <p:spPr>
          <a:xfrm>
            <a:off x="611560" y="908720"/>
            <a:ext cx="8178842" cy="461665"/>
          </a:xfrm>
          <a:prstGeom prst="rect">
            <a:avLst/>
          </a:prstGeom>
        </p:spPr>
        <p:txBody>
          <a:bodyPr wrap="none">
            <a:spAutoFit/>
          </a:bodyPr>
          <a:lstStyle/>
          <a:p>
            <a:r>
              <a:rPr lang="en-US" altLang="zh-CN" sz="2400" dirty="0" smtClean="0">
                <a:latin typeface="Times New Roman" panose="02020603050405020304" pitchFamily="18" charset="0"/>
                <a:cs typeface="Times New Roman" panose="02020603050405020304" pitchFamily="18" charset="0"/>
              </a:rPr>
              <a:t>Using mass spectrometer can get the </a:t>
            </a:r>
            <a:r>
              <a:rPr lang="en-US" altLang="zh-CN" sz="2400" b="1" dirty="0" smtClean="0">
                <a:solidFill>
                  <a:srgbClr val="00B0F0"/>
                </a:solidFill>
                <a:latin typeface="Times New Roman" panose="02020603050405020304" pitchFamily="18" charset="0"/>
                <a:cs typeface="Times New Roman" panose="02020603050405020304" pitchFamily="18" charset="0"/>
              </a:rPr>
              <a:t>Ion </a:t>
            </a:r>
            <a:r>
              <a:rPr lang="en-US" altLang="zh-CN" sz="2400" b="1" dirty="0">
                <a:solidFill>
                  <a:srgbClr val="00B0F0"/>
                </a:solidFill>
                <a:latin typeface="Times New Roman" panose="02020603050405020304" pitchFamily="18" charset="0"/>
                <a:cs typeface="Times New Roman" panose="02020603050405020304" pitchFamily="18" charset="0"/>
              </a:rPr>
              <a:t>intensities </a:t>
            </a:r>
            <a:r>
              <a:rPr lang="en-US" altLang="zh-CN" sz="2400" dirty="0">
                <a:latin typeface="Times New Roman" panose="02020603050405020304" pitchFamily="18" charset="0"/>
                <a:cs typeface="Times New Roman" panose="02020603050405020304" pitchFamily="18" charset="0"/>
              </a:rPr>
              <a:t>for reaction </a:t>
            </a:r>
            <a:endParaRPr lang="zh-CN" altLang="en-US" sz="2400" dirty="0">
              <a:latin typeface="Times New Roman" panose="02020603050405020304" pitchFamily="18" charset="0"/>
              <a:cs typeface="Times New Roman" panose="02020603050405020304" pitchFamily="18" charset="0"/>
            </a:endParaRPr>
          </a:p>
        </p:txBody>
      </p:sp>
      <p:sp>
        <p:nvSpPr>
          <p:cNvPr id="105" name="闪电形 104"/>
          <p:cNvSpPr/>
          <p:nvPr/>
        </p:nvSpPr>
        <p:spPr>
          <a:xfrm>
            <a:off x="60821" y="3096865"/>
            <a:ext cx="856182" cy="878268"/>
          </a:xfrm>
          <a:prstGeom prst="lightningBol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19905" y="2977390"/>
            <a:ext cx="3015457" cy="24736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35" name="组合 134"/>
          <p:cNvGrpSpPr/>
          <p:nvPr/>
        </p:nvGrpSpPr>
        <p:grpSpPr>
          <a:xfrm>
            <a:off x="310255" y="2073177"/>
            <a:ext cx="5428344" cy="2940324"/>
            <a:chOff x="511808" y="2491575"/>
            <a:chExt cx="5428344" cy="2940324"/>
          </a:xfrm>
        </p:grpSpPr>
        <p:sp>
          <p:nvSpPr>
            <p:cNvPr id="4" name="矩形 3"/>
            <p:cNvSpPr/>
            <p:nvPr/>
          </p:nvSpPr>
          <p:spPr>
            <a:xfrm>
              <a:off x="1399387" y="2491575"/>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407771" y="4147759"/>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207699" y="2491575"/>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07699" y="4207763"/>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975451" y="2766771"/>
              <a:ext cx="100161" cy="59172"/>
              <a:chOff x="7532712" y="1088317"/>
              <a:chExt cx="100161" cy="59172"/>
            </a:xfrm>
          </p:grpSpPr>
          <p:sp>
            <p:nvSpPr>
              <p:cNvPr id="9" name="椭圆 8"/>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2487891" y="2836240"/>
              <a:ext cx="100161" cy="59172"/>
              <a:chOff x="7532712" y="1088317"/>
              <a:chExt cx="100161" cy="59172"/>
            </a:xfrm>
          </p:grpSpPr>
          <p:sp>
            <p:nvSpPr>
              <p:cNvPr id="12" name="椭圆 11"/>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3961809" y="3110369"/>
              <a:ext cx="100161" cy="59172"/>
              <a:chOff x="7532712" y="1088317"/>
              <a:chExt cx="100161" cy="59172"/>
            </a:xfrm>
          </p:grpSpPr>
          <p:sp>
            <p:nvSpPr>
              <p:cNvPr id="21" name="椭圆 20"/>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a:off x="2888489" y="4229796"/>
              <a:ext cx="100161" cy="59172"/>
              <a:chOff x="7532712" y="1088317"/>
              <a:chExt cx="100161" cy="59172"/>
            </a:xfrm>
          </p:grpSpPr>
          <p:sp>
            <p:nvSpPr>
              <p:cNvPr id="27" name="椭圆 26"/>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3707091" y="4475424"/>
              <a:ext cx="100161" cy="59172"/>
              <a:chOff x="7532712" y="1088317"/>
              <a:chExt cx="100161" cy="59172"/>
            </a:xfrm>
          </p:grpSpPr>
          <p:sp>
            <p:nvSpPr>
              <p:cNvPr id="36" name="椭圆 35"/>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3051772" y="4932624"/>
              <a:ext cx="100161" cy="59172"/>
              <a:chOff x="7532712" y="1088317"/>
              <a:chExt cx="100161" cy="59172"/>
            </a:xfrm>
          </p:grpSpPr>
          <p:sp>
            <p:nvSpPr>
              <p:cNvPr id="39" name="椭圆 38"/>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3934589" y="5221291"/>
              <a:ext cx="100161" cy="59172"/>
              <a:chOff x="7532712" y="1088317"/>
              <a:chExt cx="100161" cy="59172"/>
            </a:xfrm>
          </p:grpSpPr>
          <p:sp>
            <p:nvSpPr>
              <p:cNvPr id="42" name="椭圆 41"/>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组合 46"/>
            <p:cNvGrpSpPr/>
            <p:nvPr/>
          </p:nvGrpSpPr>
          <p:grpSpPr>
            <a:xfrm>
              <a:off x="1931982" y="5027004"/>
              <a:ext cx="100161" cy="59172"/>
              <a:chOff x="7532712" y="1088317"/>
              <a:chExt cx="100161" cy="59172"/>
            </a:xfrm>
          </p:grpSpPr>
          <p:sp>
            <p:nvSpPr>
              <p:cNvPr id="48" name="椭圆 47"/>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1898149" y="4229796"/>
              <a:ext cx="100161" cy="59172"/>
              <a:chOff x="7532712" y="1088317"/>
              <a:chExt cx="100161" cy="59172"/>
            </a:xfrm>
          </p:grpSpPr>
          <p:sp>
            <p:nvSpPr>
              <p:cNvPr id="51" name="椭圆 50"/>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2079972" y="3686125"/>
              <a:ext cx="100161" cy="59172"/>
              <a:chOff x="7532712" y="1088317"/>
              <a:chExt cx="100161" cy="59172"/>
            </a:xfrm>
          </p:grpSpPr>
          <p:sp>
            <p:nvSpPr>
              <p:cNvPr id="54" name="椭圆 53"/>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2667347" y="3859727"/>
              <a:ext cx="100161" cy="59172"/>
              <a:chOff x="7532712" y="1088317"/>
              <a:chExt cx="100161" cy="59172"/>
            </a:xfrm>
          </p:grpSpPr>
          <p:sp>
            <p:nvSpPr>
              <p:cNvPr id="57" name="椭圆 56"/>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4" name="组合 73"/>
            <p:cNvGrpSpPr/>
            <p:nvPr/>
          </p:nvGrpSpPr>
          <p:grpSpPr>
            <a:xfrm>
              <a:off x="2915711" y="3476827"/>
              <a:ext cx="100161" cy="59172"/>
              <a:chOff x="7532712" y="1088317"/>
              <a:chExt cx="100161" cy="59172"/>
            </a:xfrm>
          </p:grpSpPr>
          <p:sp>
            <p:nvSpPr>
              <p:cNvPr id="75" name="椭圆 74"/>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a:off x="3254252" y="2491575"/>
              <a:ext cx="100161" cy="59172"/>
              <a:chOff x="7532712" y="1088317"/>
              <a:chExt cx="100161" cy="59172"/>
            </a:xfrm>
          </p:grpSpPr>
          <p:sp>
            <p:nvSpPr>
              <p:cNvPr id="78" name="椭圆 77"/>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3" name="组合 82"/>
            <p:cNvGrpSpPr/>
            <p:nvPr/>
          </p:nvGrpSpPr>
          <p:grpSpPr>
            <a:xfrm>
              <a:off x="2208108" y="4627824"/>
              <a:ext cx="100161" cy="59172"/>
              <a:chOff x="7532712" y="1088317"/>
              <a:chExt cx="100161" cy="59172"/>
            </a:xfrm>
          </p:grpSpPr>
          <p:sp>
            <p:nvSpPr>
              <p:cNvPr id="84" name="椭圆 83"/>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9" name="组合 88"/>
            <p:cNvGrpSpPr/>
            <p:nvPr/>
          </p:nvGrpSpPr>
          <p:grpSpPr>
            <a:xfrm>
              <a:off x="2308269" y="4163897"/>
              <a:ext cx="100161" cy="59172"/>
              <a:chOff x="7532712" y="1088317"/>
              <a:chExt cx="100161" cy="59172"/>
            </a:xfrm>
          </p:grpSpPr>
          <p:sp>
            <p:nvSpPr>
              <p:cNvPr id="90" name="椭圆 89"/>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2" name="椭圆 91"/>
            <p:cNvSpPr/>
            <p:nvPr/>
          </p:nvSpPr>
          <p:spPr>
            <a:xfrm>
              <a:off x="2548052" y="3844328"/>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93" name="椭圆 92"/>
            <p:cNvSpPr/>
            <p:nvPr/>
          </p:nvSpPr>
          <p:spPr>
            <a:xfrm>
              <a:off x="2239558" y="3849948"/>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94" name="椭圆 93"/>
            <p:cNvSpPr/>
            <p:nvPr/>
          </p:nvSpPr>
          <p:spPr>
            <a:xfrm>
              <a:off x="1911100" y="3836230"/>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95" name="椭圆 94"/>
            <p:cNvSpPr/>
            <p:nvPr/>
          </p:nvSpPr>
          <p:spPr>
            <a:xfrm>
              <a:off x="1615411" y="3844328"/>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96" name="椭圆 95"/>
            <p:cNvSpPr/>
            <p:nvPr/>
          </p:nvSpPr>
          <p:spPr>
            <a:xfrm>
              <a:off x="1263612" y="3840167"/>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97" name="椭圆 96"/>
            <p:cNvSpPr/>
            <p:nvPr/>
          </p:nvSpPr>
          <p:spPr>
            <a:xfrm>
              <a:off x="688143" y="3332692"/>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8" name="椭圆 97"/>
            <p:cNvSpPr/>
            <p:nvPr/>
          </p:nvSpPr>
          <p:spPr>
            <a:xfrm>
              <a:off x="903213" y="4450618"/>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9" name="椭圆 98"/>
            <p:cNvSpPr/>
            <p:nvPr/>
          </p:nvSpPr>
          <p:spPr>
            <a:xfrm>
              <a:off x="1193243" y="347488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0" name="椭圆 99"/>
            <p:cNvSpPr/>
            <p:nvPr/>
          </p:nvSpPr>
          <p:spPr>
            <a:xfrm>
              <a:off x="511808" y="3970559"/>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1" name="椭圆 100"/>
            <p:cNvSpPr/>
            <p:nvPr/>
          </p:nvSpPr>
          <p:spPr>
            <a:xfrm>
              <a:off x="745358" y="4132365"/>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 name="椭圆 101"/>
            <p:cNvSpPr/>
            <p:nvPr/>
          </p:nvSpPr>
          <p:spPr>
            <a:xfrm>
              <a:off x="1144309" y="4241924"/>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3" name="椭圆 102"/>
            <p:cNvSpPr/>
            <p:nvPr/>
          </p:nvSpPr>
          <p:spPr>
            <a:xfrm>
              <a:off x="978566" y="383492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 name="椭圆 103"/>
            <p:cNvSpPr/>
            <p:nvPr/>
          </p:nvSpPr>
          <p:spPr>
            <a:xfrm>
              <a:off x="859788" y="3535999"/>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6" name="右箭头 105"/>
            <p:cNvSpPr/>
            <p:nvPr/>
          </p:nvSpPr>
          <p:spPr>
            <a:xfrm>
              <a:off x="1882172" y="4018224"/>
              <a:ext cx="685034" cy="5122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Times New Roman" panose="02020603050405020304" pitchFamily="18" charset="0"/>
                  <a:cs typeface="Times New Roman" panose="02020603050405020304" pitchFamily="18" charset="0"/>
                </a:rPr>
                <a:t>I</a:t>
              </a:r>
              <a:r>
                <a:rPr lang="en-US" altLang="zh-CN" baseline="-25000" dirty="0">
                  <a:latin typeface="Times New Roman" panose="02020603050405020304" pitchFamily="18" charset="0"/>
                  <a:cs typeface="Times New Roman" panose="02020603050405020304" pitchFamily="18" charset="0"/>
                </a:rPr>
                <a:t>0</a:t>
              </a:r>
              <a:endParaRPr lang="zh-CN" altLang="en-US" baseline="-25000" dirty="0">
                <a:latin typeface="Times New Roman" panose="02020603050405020304" pitchFamily="18" charset="0"/>
                <a:cs typeface="Times New Roman" panose="02020603050405020304" pitchFamily="18" charset="0"/>
              </a:endParaRPr>
            </a:p>
          </p:txBody>
        </p:sp>
        <p:grpSp>
          <p:nvGrpSpPr>
            <p:cNvPr id="107" name="组合 106"/>
            <p:cNvGrpSpPr/>
            <p:nvPr/>
          </p:nvGrpSpPr>
          <p:grpSpPr>
            <a:xfrm>
              <a:off x="2910462" y="3718042"/>
              <a:ext cx="161410" cy="143150"/>
              <a:chOff x="8053105" y="3144270"/>
              <a:chExt cx="161410" cy="143150"/>
            </a:xfrm>
          </p:grpSpPr>
          <p:sp>
            <p:nvSpPr>
              <p:cNvPr id="108" name="椭圆 107"/>
              <p:cNvSpPr/>
              <p:nvPr/>
            </p:nvSpPr>
            <p:spPr>
              <a:xfrm>
                <a:off x="8168796" y="3144270"/>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8053105" y="3165184"/>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grpSp>
        <p:grpSp>
          <p:nvGrpSpPr>
            <p:cNvPr id="110" name="组合 109"/>
            <p:cNvGrpSpPr/>
            <p:nvPr/>
          </p:nvGrpSpPr>
          <p:grpSpPr>
            <a:xfrm>
              <a:off x="3308694" y="3726596"/>
              <a:ext cx="161410" cy="143150"/>
              <a:chOff x="8053105" y="3144270"/>
              <a:chExt cx="161410" cy="143150"/>
            </a:xfrm>
          </p:grpSpPr>
          <p:sp>
            <p:nvSpPr>
              <p:cNvPr id="111" name="椭圆 110"/>
              <p:cNvSpPr/>
              <p:nvPr/>
            </p:nvSpPr>
            <p:spPr>
              <a:xfrm>
                <a:off x="8168796" y="3144270"/>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8053105" y="3165184"/>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grpSp>
        <p:grpSp>
          <p:nvGrpSpPr>
            <p:cNvPr id="113" name="组合 112"/>
            <p:cNvGrpSpPr/>
            <p:nvPr/>
          </p:nvGrpSpPr>
          <p:grpSpPr>
            <a:xfrm>
              <a:off x="3707091" y="3754198"/>
              <a:ext cx="161410" cy="143150"/>
              <a:chOff x="8053105" y="3144270"/>
              <a:chExt cx="161410" cy="143150"/>
            </a:xfrm>
          </p:grpSpPr>
          <p:sp>
            <p:nvSpPr>
              <p:cNvPr id="114" name="椭圆 113"/>
              <p:cNvSpPr/>
              <p:nvPr/>
            </p:nvSpPr>
            <p:spPr>
              <a:xfrm>
                <a:off x="8168796" y="3144270"/>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8053105" y="3165184"/>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grpSp>
        <p:grpSp>
          <p:nvGrpSpPr>
            <p:cNvPr id="116" name="组合 115"/>
            <p:cNvGrpSpPr/>
            <p:nvPr/>
          </p:nvGrpSpPr>
          <p:grpSpPr>
            <a:xfrm>
              <a:off x="4051003" y="3760021"/>
              <a:ext cx="161410" cy="143150"/>
              <a:chOff x="8053105" y="3144270"/>
              <a:chExt cx="161410" cy="143150"/>
            </a:xfrm>
          </p:grpSpPr>
          <p:sp>
            <p:nvSpPr>
              <p:cNvPr id="117" name="椭圆 116"/>
              <p:cNvSpPr/>
              <p:nvPr/>
            </p:nvSpPr>
            <p:spPr>
              <a:xfrm>
                <a:off x="8168796" y="3144270"/>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8053105" y="3165184"/>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grpSp>
        <p:sp>
          <p:nvSpPr>
            <p:cNvPr id="122" name="矩形 121"/>
            <p:cNvSpPr/>
            <p:nvPr/>
          </p:nvSpPr>
          <p:spPr>
            <a:xfrm>
              <a:off x="4371792" y="3455552"/>
              <a:ext cx="1568360" cy="9757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Mass</a:t>
              </a:r>
            </a:p>
            <a:p>
              <a:pPr algn="ctr"/>
              <a:r>
                <a:rPr lang="en-US" altLang="zh-CN" dirty="0" smtClean="0">
                  <a:solidFill>
                    <a:schemeClr val="tx1"/>
                  </a:solidFill>
                </a:rPr>
                <a:t>spectrometer</a:t>
              </a:r>
              <a:endParaRPr lang="zh-CN" altLang="en-US" dirty="0">
                <a:solidFill>
                  <a:schemeClr val="tx1"/>
                </a:solidFill>
              </a:endParaRPr>
            </a:p>
          </p:txBody>
        </p:sp>
        <p:sp>
          <p:nvSpPr>
            <p:cNvPr id="123" name="右箭头 122"/>
            <p:cNvSpPr/>
            <p:nvPr/>
          </p:nvSpPr>
          <p:spPr>
            <a:xfrm>
              <a:off x="3106214" y="3031963"/>
              <a:ext cx="1002004" cy="601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err="1" smtClean="0">
                  <a:latin typeface="Times New Roman" panose="02020603050405020304" pitchFamily="18" charset="0"/>
                  <a:cs typeface="Times New Roman" panose="02020603050405020304" pitchFamily="18" charset="0"/>
                </a:rPr>
                <a:t>Ip</a:t>
              </a:r>
              <a:r>
                <a:rPr lang="en-US" altLang="zh-CN" sz="1400" dirty="0" smtClean="0">
                  <a:latin typeface="Times New Roman" panose="02020603050405020304" pitchFamily="18" charset="0"/>
                  <a:cs typeface="Times New Roman" panose="02020603050405020304" pitchFamily="18" charset="0"/>
                </a:rPr>
                <a:t>(</a:t>
              </a:r>
              <a:r>
                <a:rPr lang="en-US" altLang="zh-CN" sz="1400" dirty="0" err="1" smtClean="0">
                  <a:latin typeface="Times New Roman" panose="02020603050405020304" pitchFamily="18" charset="0"/>
                  <a:cs typeface="Times New Roman" panose="02020603050405020304" pitchFamily="18" charset="0"/>
                </a:rPr>
                <a:t>ArH</a:t>
              </a:r>
              <a:r>
                <a:rPr lang="en-US" altLang="zh-CN" sz="1400" baseline="30000" dirty="0" smtClean="0">
                  <a:latin typeface="Times New Roman" panose="02020603050405020304" pitchFamily="18" charset="0"/>
                  <a:cs typeface="Times New Roman" panose="02020603050405020304" pitchFamily="18" charset="0"/>
                </a:rPr>
                <a:t>+</a:t>
              </a:r>
              <a:r>
                <a:rPr lang="en-US" altLang="zh-CN" sz="1400" dirty="0" smtClean="0">
                  <a:latin typeface="Times New Roman" panose="02020603050405020304" pitchFamily="18" charset="0"/>
                  <a:cs typeface="Times New Roman" panose="02020603050405020304" pitchFamily="18" charset="0"/>
                </a:rPr>
                <a:t>)</a:t>
              </a:r>
              <a:endParaRPr lang="zh-CN" altLang="en-US" sz="1400" dirty="0">
                <a:latin typeface="Times New Roman" panose="02020603050405020304" pitchFamily="18" charset="0"/>
                <a:cs typeface="Times New Roman" panose="02020603050405020304" pitchFamily="18" charset="0"/>
              </a:endParaRPr>
            </a:p>
          </p:txBody>
        </p:sp>
        <p:sp>
          <p:nvSpPr>
            <p:cNvPr id="124" name="椭圆 123"/>
            <p:cNvSpPr/>
            <p:nvPr/>
          </p:nvSpPr>
          <p:spPr>
            <a:xfrm>
              <a:off x="2934208" y="3286897"/>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3176229" y="4625215"/>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3868501" y="2757567"/>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4028143" y="4318441"/>
              <a:ext cx="45719" cy="4571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3197905" y="3988630"/>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132" name="椭圆 131"/>
            <p:cNvSpPr/>
            <p:nvPr/>
          </p:nvSpPr>
          <p:spPr>
            <a:xfrm>
              <a:off x="3659863" y="4010129"/>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133" name="椭圆 132"/>
            <p:cNvSpPr/>
            <p:nvPr/>
          </p:nvSpPr>
          <p:spPr>
            <a:xfrm>
              <a:off x="4049337" y="4015719"/>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134" name="右箭头 133"/>
            <p:cNvSpPr/>
            <p:nvPr/>
          </p:nvSpPr>
          <p:spPr>
            <a:xfrm>
              <a:off x="3097490" y="4088526"/>
              <a:ext cx="1079899" cy="601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Times New Roman" panose="02020603050405020304" pitchFamily="18" charset="0"/>
                  <a:cs typeface="Times New Roman" panose="02020603050405020304" pitchFamily="18" charset="0"/>
                </a:rPr>
                <a:t>I</a:t>
              </a:r>
              <a:r>
                <a:rPr lang="en-US" altLang="zh-CN" baseline="-25000" dirty="0" smtClean="0">
                  <a:latin typeface="Times New Roman" panose="02020603050405020304" pitchFamily="18" charset="0"/>
                  <a:cs typeface="Times New Roman" panose="02020603050405020304" pitchFamily="18" charset="0"/>
                </a:rPr>
                <a:t>R</a:t>
              </a:r>
              <a:r>
                <a:rPr lang="en-US" altLang="zh-CN" dirty="0" smtClean="0">
                  <a:latin typeface="Times New Roman" panose="02020603050405020304" pitchFamily="18" charset="0"/>
                  <a:cs typeface="Times New Roman" panose="02020603050405020304" pitchFamily="18" charset="0"/>
                </a:rPr>
                <a:t>(</a:t>
              </a:r>
              <a:r>
                <a:rPr lang="en-US" altLang="zh-CN" dirty="0" err="1" smtClean="0">
                  <a:latin typeface="Times New Roman" panose="02020603050405020304" pitchFamily="18" charset="0"/>
                  <a:cs typeface="Times New Roman" panose="02020603050405020304" pitchFamily="18" charset="0"/>
                </a:rPr>
                <a:t>Ar</a:t>
              </a:r>
              <a:r>
                <a:rPr lang="en-US" altLang="zh-CN" baseline="30000"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a:t>
              </a:r>
              <a:endParaRPr lang="zh-CN" altLang="en-US" baseline="-25000" dirty="0">
                <a:latin typeface="Times New Roman" panose="02020603050405020304" pitchFamily="18" charset="0"/>
                <a:cs typeface="Times New Roman" panose="02020603050405020304" pitchFamily="18" charset="0"/>
              </a:endParaRPr>
            </a:p>
          </p:txBody>
        </p:sp>
      </p:grpSp>
      <p:sp>
        <p:nvSpPr>
          <p:cNvPr id="137" name="TextBox 136"/>
          <p:cNvSpPr txBox="1"/>
          <p:nvPr/>
        </p:nvSpPr>
        <p:spPr>
          <a:xfrm>
            <a:off x="2061374" y="1484784"/>
            <a:ext cx="1114408"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gas cell</a:t>
            </a:r>
            <a:endParaRPr lang="zh-CN" altLang="en-US" sz="2400" dirty="0">
              <a:latin typeface="Times New Roman" panose="02020603050405020304" pitchFamily="18" charset="0"/>
              <a:cs typeface="Times New Roman" panose="02020603050405020304" pitchFamily="18" charset="0"/>
            </a:endParaRPr>
          </a:p>
        </p:txBody>
      </p:sp>
      <p:sp>
        <p:nvSpPr>
          <p:cNvPr id="138" name="TextBox 137"/>
          <p:cNvSpPr txBox="1"/>
          <p:nvPr/>
        </p:nvSpPr>
        <p:spPr>
          <a:xfrm>
            <a:off x="1462950" y="5013501"/>
            <a:ext cx="2525050" cy="830997"/>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At a low pressure</a:t>
            </a:r>
          </a:p>
          <a:p>
            <a:r>
              <a:rPr lang="en-US" altLang="zh-CN" sz="2400" dirty="0" smtClean="0">
                <a:latin typeface="Times New Roman" panose="02020603050405020304" pitchFamily="18" charset="0"/>
                <a:cs typeface="Times New Roman" panose="02020603050405020304" pitchFamily="18" charset="0"/>
              </a:rPr>
              <a:t>Just single </a:t>
            </a:r>
            <a:r>
              <a:rPr lang="en-US" altLang="zh-CN" sz="2400" dirty="0" err="1" smtClean="0">
                <a:latin typeface="Times New Roman" panose="02020603050405020304" pitchFamily="18" charset="0"/>
                <a:cs typeface="Times New Roman" panose="02020603050405020304" pitchFamily="18" charset="0"/>
              </a:rPr>
              <a:t>collison</a:t>
            </a:r>
            <a:endParaRPr lang="zh-CN" altLang="en-US" sz="2400" dirty="0">
              <a:latin typeface="Times New Roman" panose="02020603050405020304" pitchFamily="18" charset="0"/>
              <a:cs typeface="Times New Roman" panose="02020603050405020304" pitchFamily="18" charset="0"/>
            </a:endParaRPr>
          </a:p>
        </p:txBody>
      </p:sp>
      <p:pic>
        <p:nvPicPr>
          <p:cNvPr id="133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220072" y="1961851"/>
            <a:ext cx="2705100" cy="295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0" name="矩形 139"/>
          <p:cNvSpPr/>
          <p:nvPr/>
        </p:nvSpPr>
        <p:spPr>
          <a:xfrm>
            <a:off x="4419502" y="6478345"/>
            <a:ext cx="4724498"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P. B. </a:t>
            </a:r>
            <a:r>
              <a:rPr lang="en-US" altLang="zh-CN" dirty="0" err="1">
                <a:latin typeface="Times New Roman" panose="02020603050405020304" pitchFamily="18" charset="0"/>
                <a:cs typeface="Times New Roman" panose="02020603050405020304" pitchFamily="18" charset="0"/>
              </a:rPr>
              <a:t>Armentrout</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,J</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Chern</a:t>
            </a:r>
            <a:r>
              <a:rPr lang="en-US" altLang="zh-CN" dirty="0">
                <a:latin typeface="Times New Roman" panose="02020603050405020304" pitchFamily="18" charset="0"/>
                <a:cs typeface="Times New Roman" panose="02020603050405020304" pitchFamily="18" charset="0"/>
              </a:rPr>
              <a:t>. Phys</a:t>
            </a:r>
            <a:r>
              <a:rPr lang="en-US" altLang="zh-CN" dirty="0" smtClean="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83</a:t>
            </a:r>
            <a:r>
              <a:rPr lang="en-US" altLang="zh-CN" dirty="0">
                <a:latin typeface="Times New Roman" panose="02020603050405020304" pitchFamily="18" charset="0"/>
                <a:cs typeface="Times New Roman" panose="02020603050405020304" pitchFamily="18" charset="0"/>
              </a:rPr>
              <a:t>, 166 (1985</a:t>
            </a:r>
            <a:r>
              <a:rPr lang="en-US" altLang="zh-CN"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119" name="灯片编号占位符 118"/>
          <p:cNvSpPr>
            <a:spLocks noGrp="1"/>
          </p:cNvSpPr>
          <p:nvPr>
            <p:ph type="sldNum" sz="quarter" idx="12"/>
          </p:nvPr>
        </p:nvSpPr>
        <p:spPr/>
        <p:txBody>
          <a:bodyPr/>
          <a:lstStyle/>
          <a:p>
            <a:fld id="{0C913308-F349-4B6D-A68A-DD1791B4A57B}" type="slidenum">
              <a:rPr lang="zh-CN" altLang="en-US" smtClean="0"/>
              <a:pPr/>
              <a:t>11</a:t>
            </a:fld>
            <a:endParaRPr lang="zh-CN" altLang="en-US" dirty="0"/>
          </a:p>
        </p:txBody>
      </p:sp>
    </p:spTree>
    <p:extLst>
      <p:ext uri="{BB962C8B-B14F-4D97-AF65-F5344CB8AC3E}">
        <p14:creationId xmlns:p14="http://schemas.microsoft.com/office/powerpoint/2010/main" xmlns="" val="4208071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99592" y="116632"/>
            <a:ext cx="7314823"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of </a:t>
            </a:r>
            <a:r>
              <a:rPr lang="en-US" altLang="zh-CN" sz="3600" dirty="0" smtClean="0">
                <a:latin typeface="Times New Roman" panose="02020603050405020304" pitchFamily="18" charset="0"/>
                <a:cs typeface="Times New Roman" panose="02020603050405020304" pitchFamily="18" charset="0"/>
              </a:rPr>
              <a:t>cross section  by MS</a:t>
            </a:r>
            <a:endParaRPr lang="zh-CN" altLang="en-US" sz="3600" dirty="0">
              <a:latin typeface="Times New Roman" panose="02020603050405020304" pitchFamily="18" charset="0"/>
              <a:cs typeface="Times New Roman" panose="02020603050405020304" pitchFamily="18" charset="0"/>
            </a:endParaRPr>
          </a:p>
        </p:txBody>
      </p:sp>
      <p:sp>
        <p:nvSpPr>
          <p:cNvPr id="4" name="矩形 3"/>
          <p:cNvSpPr/>
          <p:nvPr/>
        </p:nvSpPr>
        <p:spPr>
          <a:xfrm>
            <a:off x="2407020" y="975915"/>
            <a:ext cx="4506362" cy="461665"/>
          </a:xfrm>
          <a:prstGeom prst="rect">
            <a:avLst/>
          </a:prstGeom>
        </p:spPr>
        <p:txBody>
          <a:bodyPr wrap="none">
            <a:spAutoFit/>
          </a:bodyPr>
          <a:lstStyle/>
          <a:p>
            <a:r>
              <a:rPr lang="en-US" altLang="zh-CN" sz="2400" dirty="0" smtClean="0">
                <a:latin typeface="Times New Roman" panose="02020603050405020304" pitchFamily="18" charset="0"/>
                <a:cs typeface="Times New Roman" panose="02020603050405020304" pitchFamily="18" charset="0"/>
              </a:rPr>
              <a:t>at low pressure, just single </a:t>
            </a:r>
            <a:r>
              <a:rPr lang="en-US" altLang="zh-CN" sz="2400" dirty="0" err="1" smtClean="0">
                <a:latin typeface="Times New Roman" panose="02020603050405020304" pitchFamily="18" charset="0"/>
                <a:cs typeface="Times New Roman" panose="02020603050405020304" pitchFamily="18" charset="0"/>
              </a:rPr>
              <a:t>collison</a:t>
            </a:r>
            <a:endParaRPr lang="zh-CN" alt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188049" y="1526530"/>
            <a:ext cx="2472152"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first order reaction</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xmlns="" val="1072510643"/>
              </p:ext>
            </p:extLst>
          </p:nvPr>
        </p:nvGraphicFramePr>
        <p:xfrm>
          <a:off x="611560" y="2132856"/>
          <a:ext cx="3096344" cy="4534803"/>
        </p:xfrm>
        <a:graphic>
          <a:graphicData uri="http://schemas.openxmlformats.org/presentationml/2006/ole">
            <p:oleObj spid="_x0000_s14402" name="公式" r:id="rId4" imgW="1612800" imgH="2361960" progId="Equation.3">
              <p:embed/>
            </p:oleObj>
          </a:graphicData>
        </a:graphic>
      </p:graphicFrame>
      <p:pic>
        <p:nvPicPr>
          <p:cNvPr id="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60032" y="1507720"/>
            <a:ext cx="3420361" cy="28057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8" name="对象 17"/>
          <p:cNvGraphicFramePr>
            <a:graphicFrameLocks noChangeAspect="1"/>
          </p:cNvGraphicFramePr>
          <p:nvPr>
            <p:extLst>
              <p:ext uri="{D42A27DB-BD31-4B8C-83A1-F6EECF244321}">
                <p14:modId xmlns:p14="http://schemas.microsoft.com/office/powerpoint/2010/main" xmlns="" val="640072802"/>
              </p:ext>
            </p:extLst>
          </p:nvPr>
        </p:nvGraphicFramePr>
        <p:xfrm>
          <a:off x="3921795" y="4448612"/>
          <a:ext cx="4592510" cy="504056"/>
        </p:xfrm>
        <a:graphic>
          <a:graphicData uri="http://schemas.openxmlformats.org/presentationml/2006/ole">
            <p:oleObj spid="_x0000_s14403" name="公式" r:id="rId6" imgW="2082600" imgH="228600" progId="Equation.3">
              <p:embed/>
            </p:oleObj>
          </a:graphicData>
        </a:graphic>
      </p:graphicFrame>
      <p:sp>
        <p:nvSpPr>
          <p:cNvPr id="19" name="矩形 18"/>
          <p:cNvSpPr/>
          <p:nvPr/>
        </p:nvSpPr>
        <p:spPr>
          <a:xfrm>
            <a:off x="4404783" y="5013176"/>
            <a:ext cx="3617529" cy="461665"/>
          </a:xfrm>
          <a:prstGeom prst="rect">
            <a:avLst/>
          </a:prstGeom>
        </p:spPr>
        <p:txBody>
          <a:bodyPr wrap="none">
            <a:spAutoFit/>
          </a:bodyPr>
          <a:lstStyle/>
          <a:p>
            <a:r>
              <a:rPr lang="en-US" altLang="zh-CN" sz="2400" i="1" dirty="0">
                <a:latin typeface="Times New Roman" panose="02020603050405020304" pitchFamily="18" charset="0"/>
                <a:cs typeface="Times New Roman" panose="02020603050405020304" pitchFamily="18" charset="0"/>
              </a:rPr>
              <a:t>l</a:t>
            </a:r>
            <a:r>
              <a:rPr lang="en-US" altLang="zh-CN" sz="2400" i="1"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is the effective path length</a:t>
            </a:r>
            <a:endParaRPr lang="zh-CN" altLang="en-US" sz="24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266487" y="5474841"/>
            <a:ext cx="2037737" cy="461665"/>
          </a:xfrm>
          <a:prstGeom prst="rect">
            <a:avLst/>
          </a:prstGeom>
          <a:noFill/>
        </p:spPr>
        <p:txBody>
          <a:bodyPr wrap="none" rtlCol="0">
            <a:spAutoFit/>
          </a:bodyPr>
          <a:lstStyle/>
          <a:p>
            <a:r>
              <a:rPr lang="en-US" altLang="zh-CN" sz="2400" i="1" dirty="0" smtClean="0">
                <a:latin typeface="Times New Roman" panose="02020603050405020304" pitchFamily="18" charset="0"/>
                <a:cs typeface="Times New Roman" panose="02020603050405020304" pitchFamily="18" charset="0"/>
              </a:rPr>
              <a:t>n</a:t>
            </a:r>
            <a:r>
              <a:rPr lang="en-US" altLang="zh-CN" sz="2400" dirty="0" smtClean="0">
                <a:latin typeface="Times New Roman" panose="02020603050405020304" pitchFamily="18" charset="0"/>
                <a:cs typeface="Times New Roman" panose="02020603050405020304" pitchFamily="18" charset="0"/>
              </a:rPr>
              <a:t> is the density</a:t>
            </a:r>
            <a:endParaRPr lang="zh-CN" altLang="en-US" sz="2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5465384" y="5936505"/>
            <a:ext cx="423514" cy="461665"/>
          </a:xfrm>
          <a:prstGeom prst="rect">
            <a:avLst/>
          </a:prstGeom>
          <a:noFill/>
        </p:spPr>
        <p:txBody>
          <a:bodyPr wrap="none" rtlCol="0">
            <a:spAutoFit/>
          </a:bodyPr>
          <a:lstStyle/>
          <a:p>
            <a:r>
              <a:rPr lang="en-US" altLang="zh-CN" sz="2400" i="1" dirty="0" err="1" smtClean="0">
                <a:latin typeface="Times New Roman" panose="02020603050405020304" pitchFamily="18" charset="0"/>
                <a:cs typeface="Times New Roman" panose="02020603050405020304" pitchFamily="18" charset="0"/>
              </a:rPr>
              <a:t>nl</a:t>
            </a:r>
            <a:endParaRPr lang="zh-CN" altLang="en-US" sz="2400" i="1" dirty="0">
              <a:latin typeface="Times New Roman" panose="02020603050405020304" pitchFamily="18" charset="0"/>
              <a:cs typeface="Times New Roman" panose="02020603050405020304" pitchFamily="18" charset="0"/>
            </a:endParaRPr>
          </a:p>
        </p:txBody>
      </p:sp>
      <p:sp>
        <p:nvSpPr>
          <p:cNvPr id="22" name="右箭头 21"/>
          <p:cNvSpPr/>
          <p:nvPr/>
        </p:nvSpPr>
        <p:spPr>
          <a:xfrm>
            <a:off x="6026523" y="6167337"/>
            <a:ext cx="777601" cy="6997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7027548" y="6037783"/>
            <a:ext cx="261610" cy="369332"/>
          </a:xfrm>
          <a:prstGeom prst="rect">
            <a:avLst/>
          </a:prstGeom>
          <a:noFill/>
        </p:spPr>
        <p:txBody>
          <a:bodyPr wrap="none" rtlCol="0">
            <a:spAutoFit/>
          </a:bodyPr>
          <a:lstStyle/>
          <a:p>
            <a:r>
              <a:rPr lang="en-US" altLang="zh-CN" i="1" dirty="0" smtClean="0"/>
              <a:t>t</a:t>
            </a:r>
            <a:endParaRPr lang="zh-CN" altLang="en-US" i="1" dirty="0"/>
          </a:p>
        </p:txBody>
      </p:sp>
      <p:sp>
        <p:nvSpPr>
          <p:cNvPr id="24" name="TextBox 23"/>
          <p:cNvSpPr txBox="1"/>
          <p:nvPr/>
        </p:nvSpPr>
        <p:spPr>
          <a:xfrm>
            <a:off x="5436096" y="6307461"/>
            <a:ext cx="554960" cy="461665"/>
          </a:xfrm>
          <a:prstGeom prst="rect">
            <a:avLst/>
          </a:prstGeom>
          <a:noFill/>
        </p:spPr>
        <p:txBody>
          <a:bodyPr wrap="none" rtlCol="0">
            <a:spAutoFit/>
          </a:bodyPr>
          <a:lstStyle/>
          <a:p>
            <a:r>
              <a:rPr lang="en-US" altLang="zh-CN" sz="2400" i="1" dirty="0" err="1" smtClean="0">
                <a:latin typeface="Times New Roman" panose="02020603050405020304" pitchFamily="18" charset="0"/>
                <a:ea typeface="宋体"/>
                <a:cs typeface="Times New Roman" panose="02020603050405020304" pitchFamily="18" charset="0"/>
              </a:rPr>
              <a:t>σ</a:t>
            </a:r>
            <a:r>
              <a:rPr lang="en-US" altLang="zh-CN" sz="2400" i="1" baseline="-25000" dirty="0" err="1" smtClean="0">
                <a:latin typeface="Times New Roman" panose="02020603050405020304" pitchFamily="18" charset="0"/>
                <a:ea typeface="宋体"/>
                <a:cs typeface="Times New Roman" panose="02020603050405020304" pitchFamily="18" charset="0"/>
              </a:rPr>
              <a:t>tot</a:t>
            </a:r>
            <a:endParaRPr lang="zh-CN" altLang="en-US" sz="2400" i="1" baseline="-25000" dirty="0">
              <a:latin typeface="Times New Roman" panose="02020603050405020304" pitchFamily="18" charset="0"/>
              <a:cs typeface="Times New Roman" panose="02020603050405020304" pitchFamily="18" charset="0"/>
            </a:endParaRPr>
          </a:p>
        </p:txBody>
      </p:sp>
      <p:sp>
        <p:nvSpPr>
          <p:cNvPr id="25" name="右箭头 24"/>
          <p:cNvSpPr/>
          <p:nvPr/>
        </p:nvSpPr>
        <p:spPr>
          <a:xfrm>
            <a:off x="6026647" y="6538293"/>
            <a:ext cx="777601" cy="69975"/>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7057825" y="6388614"/>
            <a:ext cx="367408" cy="369332"/>
          </a:xfrm>
          <a:prstGeom prst="rect">
            <a:avLst/>
          </a:prstGeom>
          <a:noFill/>
        </p:spPr>
        <p:txBody>
          <a:bodyPr wrap="none" rtlCol="0">
            <a:spAutoFit/>
          </a:bodyPr>
          <a:lstStyle/>
          <a:p>
            <a:r>
              <a:rPr lang="en-US" altLang="zh-CN" i="1" dirty="0" smtClean="0"/>
              <a:t>k</a:t>
            </a:r>
            <a:r>
              <a:rPr lang="en-US" altLang="zh-CN" i="1" baseline="-25000" dirty="0" smtClean="0"/>
              <a:t>1</a:t>
            </a:r>
            <a:endParaRPr lang="zh-CN" altLang="en-US" i="1" baseline="-25000" dirty="0"/>
          </a:p>
        </p:txBody>
      </p:sp>
      <p:sp>
        <p:nvSpPr>
          <p:cNvPr id="16" name="灯片编号占位符 15"/>
          <p:cNvSpPr>
            <a:spLocks noGrp="1"/>
          </p:cNvSpPr>
          <p:nvPr>
            <p:ph type="sldNum" sz="quarter" idx="12"/>
          </p:nvPr>
        </p:nvSpPr>
        <p:spPr/>
        <p:txBody>
          <a:bodyPr/>
          <a:lstStyle/>
          <a:p>
            <a:fld id="{0C913308-F349-4B6D-A68A-DD1791B4A57B}" type="slidenum">
              <a:rPr lang="zh-CN" altLang="en-US" smtClean="0"/>
              <a:pPr/>
              <a:t>12</a:t>
            </a:fld>
            <a:endParaRPr lang="zh-CN" altLang="en-US" dirty="0"/>
          </a:p>
        </p:txBody>
      </p:sp>
    </p:spTree>
    <p:extLst>
      <p:ext uri="{BB962C8B-B14F-4D97-AF65-F5344CB8AC3E}">
        <p14:creationId xmlns:p14="http://schemas.microsoft.com/office/powerpoint/2010/main" xmlns="" val="250011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1" grpId="0"/>
      <p:bldP spid="22" grpId="0" animBg="1"/>
      <p:bldP spid="23" grpId="0"/>
      <p:bldP spid="24" grpId="0"/>
      <p:bldP spid="25" grpId="0" animBg="1"/>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106" y="2469788"/>
            <a:ext cx="2306401"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Taylor expansion</a:t>
            </a:r>
            <a:endParaRPr lang="zh-CN" altLang="en-US" sz="2400" dirty="0">
              <a:latin typeface="Times New Roman" panose="02020603050405020304" pitchFamily="18" charset="0"/>
              <a:cs typeface="Times New Roman" panose="02020603050405020304" pitchFamily="18" charset="0"/>
            </a:endParaRPr>
          </a:p>
        </p:txBody>
      </p:sp>
      <p:grpSp>
        <p:nvGrpSpPr>
          <p:cNvPr id="3" name="组合 2"/>
          <p:cNvGrpSpPr/>
          <p:nvPr/>
        </p:nvGrpSpPr>
        <p:grpSpPr>
          <a:xfrm>
            <a:off x="3655112" y="2276872"/>
            <a:ext cx="4674872" cy="792088"/>
            <a:chOff x="5049913" y="1998418"/>
            <a:chExt cx="4674872" cy="792088"/>
          </a:xfrm>
        </p:grpSpPr>
        <p:pic>
          <p:nvPicPr>
            <p:cNvPr id="4" name="Picture 2" descr="C:\Users\Administrator\Desktop\QQ截图2013120320471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49913" y="1998418"/>
              <a:ext cx="4674872" cy="7920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图文框 4"/>
            <p:cNvSpPr/>
            <p:nvPr/>
          </p:nvSpPr>
          <p:spPr>
            <a:xfrm>
              <a:off x="5049913" y="2163629"/>
              <a:ext cx="1728192" cy="461665"/>
            </a:xfrm>
            <a:prstGeom prst="fram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9" name="下箭头 8"/>
          <p:cNvSpPr/>
          <p:nvPr/>
        </p:nvSpPr>
        <p:spPr>
          <a:xfrm>
            <a:off x="3908931" y="3789039"/>
            <a:ext cx="648072" cy="1866857"/>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424887" y="3101257"/>
            <a:ext cx="3185487" cy="523220"/>
          </a:xfrm>
          <a:prstGeom prst="rect">
            <a:avLst/>
          </a:prstGeom>
          <a:noFill/>
        </p:spPr>
        <p:txBody>
          <a:bodyPr wrap="none" rtlCol="0">
            <a:spAutoFit/>
          </a:bodyPr>
          <a:lstStyle/>
          <a:p>
            <a:r>
              <a:rPr lang="en-US" altLang="zh-CN" sz="2800" i="1" dirty="0">
                <a:latin typeface="Times New Roman" panose="02020603050405020304" pitchFamily="18" charset="0"/>
                <a:cs typeface="Times New Roman" panose="02020603050405020304" pitchFamily="18" charset="0"/>
              </a:rPr>
              <a:t>I</a:t>
            </a:r>
            <a:r>
              <a:rPr lang="en-US" altLang="zh-CN" sz="2800" i="1" baseline="-25000" dirty="0">
                <a:latin typeface="Times New Roman" panose="02020603050405020304" pitchFamily="18" charset="0"/>
                <a:cs typeface="Times New Roman" panose="02020603050405020304" pitchFamily="18" charset="0"/>
              </a:rPr>
              <a:t>R</a:t>
            </a:r>
            <a:r>
              <a:rPr lang="zh-CN" altLang="en-US" sz="2800" dirty="0" smtClean="0">
                <a:latin typeface="Times New Roman" panose="02020603050405020304" pitchFamily="18" charset="0"/>
                <a:ea typeface="宋体"/>
                <a:cs typeface="Times New Roman" panose="02020603050405020304" pitchFamily="18" charset="0"/>
              </a:rPr>
              <a:t>≈</a:t>
            </a:r>
            <a:r>
              <a:rPr lang="en-US" altLang="zh-CN" sz="2800" dirty="0" smtClean="0">
                <a:latin typeface="Times New Roman" panose="02020603050405020304" pitchFamily="18" charset="0"/>
                <a:ea typeface="宋体"/>
                <a:cs typeface="Times New Roman" panose="02020603050405020304" pitchFamily="18" charset="0"/>
              </a:rPr>
              <a:t>(</a:t>
            </a:r>
            <a:r>
              <a:rPr lang="en-US" altLang="zh-CN" sz="2800" i="1" dirty="0" smtClean="0">
                <a:latin typeface="Times New Roman" panose="02020603050405020304" pitchFamily="18" charset="0"/>
                <a:ea typeface="宋体"/>
                <a:cs typeface="Times New Roman" panose="02020603050405020304" pitchFamily="18" charset="0"/>
              </a:rPr>
              <a:t>I</a:t>
            </a:r>
            <a:r>
              <a:rPr lang="en-US" altLang="zh-CN" sz="2800" i="1" baseline="-25000" dirty="0" smtClean="0">
                <a:latin typeface="Times New Roman" panose="02020603050405020304" pitchFamily="18" charset="0"/>
                <a:ea typeface="宋体"/>
                <a:cs typeface="Times New Roman" panose="02020603050405020304" pitchFamily="18" charset="0"/>
              </a:rPr>
              <a:t>R</a:t>
            </a:r>
            <a:r>
              <a:rPr lang="en-US" altLang="zh-CN" sz="2800" dirty="0" smtClean="0">
                <a:latin typeface="Times New Roman" panose="02020603050405020304" pitchFamily="18" charset="0"/>
                <a:ea typeface="宋体"/>
                <a:cs typeface="Times New Roman" panose="02020603050405020304" pitchFamily="18" charset="0"/>
              </a:rPr>
              <a:t>+</a:t>
            </a:r>
            <a:r>
              <a:rPr lang="el-GR" altLang="zh-CN" sz="2800" dirty="0" smtClean="0">
                <a:latin typeface="Times New Roman" panose="02020603050405020304" pitchFamily="18" charset="0"/>
                <a:ea typeface="宋体"/>
                <a:cs typeface="Times New Roman" panose="02020603050405020304" pitchFamily="18" charset="0"/>
              </a:rPr>
              <a:t>Σ</a:t>
            </a:r>
            <a:r>
              <a:rPr lang="en-US" altLang="zh-CN" sz="2800" i="1" dirty="0" smtClean="0">
                <a:latin typeface="Times New Roman" panose="02020603050405020304" pitchFamily="18" charset="0"/>
                <a:ea typeface="宋体"/>
                <a:cs typeface="Times New Roman" panose="02020603050405020304" pitchFamily="18" charset="0"/>
              </a:rPr>
              <a:t>I</a:t>
            </a:r>
            <a:r>
              <a:rPr lang="en-US" altLang="zh-CN" sz="2800" i="1" baseline="-25000" dirty="0" smtClean="0">
                <a:latin typeface="Times New Roman" panose="02020603050405020304" pitchFamily="18" charset="0"/>
                <a:ea typeface="宋体"/>
                <a:cs typeface="Times New Roman" panose="02020603050405020304" pitchFamily="18" charset="0"/>
              </a:rPr>
              <a:t>P</a:t>
            </a:r>
            <a:r>
              <a:rPr lang="en-US" altLang="zh-CN" sz="2800" dirty="0" smtClean="0">
                <a:latin typeface="Times New Roman" panose="02020603050405020304" pitchFamily="18" charset="0"/>
                <a:ea typeface="宋体"/>
                <a:cs typeface="Times New Roman" panose="02020603050405020304" pitchFamily="18" charset="0"/>
              </a:rPr>
              <a:t>)(1-</a:t>
            </a:r>
            <a:r>
              <a:rPr lang="el-GR" altLang="zh-CN" sz="2800" dirty="0">
                <a:latin typeface="Times New Roman" panose="02020603050405020304" pitchFamily="18" charset="0"/>
                <a:cs typeface="Times New Roman" panose="02020603050405020304" pitchFamily="18" charset="0"/>
              </a:rPr>
              <a:t> σ</a:t>
            </a:r>
            <a:r>
              <a:rPr lang="en-US" altLang="zh-CN" sz="2800" baseline="-25000" dirty="0" err="1" smtClean="0">
                <a:latin typeface="Times New Roman" panose="02020603050405020304" pitchFamily="18" charset="0"/>
                <a:cs typeface="Times New Roman" panose="02020603050405020304" pitchFamily="18" charset="0"/>
              </a:rPr>
              <a:t>tot</a:t>
            </a:r>
            <a:r>
              <a:rPr lang="en-US" altLang="zh-CN" sz="2800" i="1" dirty="0" err="1" smtClean="0">
                <a:latin typeface="Times New Roman" panose="02020603050405020304" pitchFamily="18" charset="0"/>
                <a:cs typeface="Times New Roman" panose="02020603050405020304" pitchFamily="18" charset="0"/>
              </a:rPr>
              <a:t>nl</a:t>
            </a:r>
            <a:r>
              <a:rPr lang="en-US" altLang="zh-CN" sz="2800" dirty="0" smtClean="0">
                <a:latin typeface="Times New Roman" panose="02020603050405020304" pitchFamily="18" charset="0"/>
                <a:ea typeface="宋体"/>
                <a:cs typeface="Times New Roman" panose="02020603050405020304" pitchFamily="18" charset="0"/>
              </a:rPr>
              <a:t>)</a:t>
            </a:r>
            <a:endParaRPr lang="zh-CN" altLang="en-US" sz="28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99592" y="116632"/>
            <a:ext cx="7314823"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of </a:t>
            </a:r>
            <a:r>
              <a:rPr lang="en-US" altLang="zh-CN" sz="3600" dirty="0" smtClean="0">
                <a:latin typeface="Times New Roman" panose="02020603050405020304" pitchFamily="18" charset="0"/>
                <a:cs typeface="Times New Roman" panose="02020603050405020304" pitchFamily="18" charset="0"/>
              </a:rPr>
              <a:t>cross section  by MS</a:t>
            </a:r>
            <a:endParaRPr lang="zh-CN" altLang="en-US" sz="3600" dirty="0">
              <a:latin typeface="Times New Roman" panose="02020603050405020304" pitchFamily="18" charset="0"/>
              <a:cs typeface="Times New Roman" panose="02020603050405020304" pitchFamily="18" charset="0"/>
            </a:endParaRPr>
          </a:p>
        </p:txBody>
      </p:sp>
      <p:graphicFrame>
        <p:nvGraphicFramePr>
          <p:cNvPr id="13" name="对象 12"/>
          <p:cNvGraphicFramePr>
            <a:graphicFrameLocks noChangeAspect="1"/>
          </p:cNvGraphicFramePr>
          <p:nvPr>
            <p:extLst>
              <p:ext uri="{D42A27DB-BD31-4B8C-83A1-F6EECF244321}">
                <p14:modId xmlns:p14="http://schemas.microsoft.com/office/powerpoint/2010/main" xmlns="" val="1847082712"/>
              </p:ext>
            </p:extLst>
          </p:nvPr>
        </p:nvGraphicFramePr>
        <p:xfrm>
          <a:off x="2260684" y="1124744"/>
          <a:ext cx="4592638" cy="504825"/>
        </p:xfrm>
        <a:graphic>
          <a:graphicData uri="http://schemas.openxmlformats.org/presentationml/2006/ole">
            <p:oleObj spid="_x0000_s15488" name="公式" r:id="rId5" imgW="2082800" imgH="228600" progId="Equation.3">
              <p:embed/>
            </p:oleObj>
          </a:graphicData>
        </a:graphic>
      </p:graphicFrame>
      <p:sp>
        <p:nvSpPr>
          <p:cNvPr id="14" name="TextBox 13"/>
          <p:cNvSpPr txBox="1"/>
          <p:nvPr/>
        </p:nvSpPr>
        <p:spPr>
          <a:xfrm>
            <a:off x="3381726" y="1815207"/>
            <a:ext cx="2133918"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At low pressure</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15" name="对象 14"/>
          <p:cNvGraphicFramePr>
            <a:graphicFrameLocks noChangeAspect="1"/>
          </p:cNvGraphicFramePr>
          <p:nvPr>
            <p:extLst>
              <p:ext uri="{D42A27DB-BD31-4B8C-83A1-F6EECF244321}">
                <p14:modId xmlns:p14="http://schemas.microsoft.com/office/powerpoint/2010/main" xmlns="" val="3204178631"/>
              </p:ext>
            </p:extLst>
          </p:nvPr>
        </p:nvGraphicFramePr>
        <p:xfrm>
          <a:off x="4588589" y="3927551"/>
          <a:ext cx="2473568" cy="523814"/>
        </p:xfrm>
        <a:graphic>
          <a:graphicData uri="http://schemas.openxmlformats.org/presentationml/2006/ole">
            <p:oleObj spid="_x0000_s15489" name="公式" r:id="rId6" imgW="1079280" imgH="228600" progId="Equation.3">
              <p:embed/>
            </p:oleObj>
          </a:graphicData>
        </a:graphic>
      </p:graphicFrame>
      <p:pic>
        <p:nvPicPr>
          <p:cNvPr id="1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99592" y="3624477"/>
            <a:ext cx="2696542" cy="22120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17" name="对象 16"/>
          <p:cNvGraphicFramePr>
            <a:graphicFrameLocks noChangeAspect="1"/>
          </p:cNvGraphicFramePr>
          <p:nvPr>
            <p:extLst>
              <p:ext uri="{D42A27DB-BD31-4B8C-83A1-F6EECF244321}">
                <p14:modId xmlns:p14="http://schemas.microsoft.com/office/powerpoint/2010/main" xmlns="" val="2622654935"/>
              </p:ext>
            </p:extLst>
          </p:nvPr>
        </p:nvGraphicFramePr>
        <p:xfrm>
          <a:off x="4594077" y="4705775"/>
          <a:ext cx="2796942" cy="432048"/>
        </p:xfrm>
        <a:graphic>
          <a:graphicData uri="http://schemas.openxmlformats.org/presentationml/2006/ole">
            <p:oleObj spid="_x0000_s15490" name="公式" r:id="rId8" imgW="1562040" imgH="241200" progId="Equation.3">
              <p:embed/>
            </p:oleObj>
          </a:graphicData>
        </a:graphic>
      </p:graphicFrame>
      <p:sp>
        <p:nvSpPr>
          <p:cNvPr id="18" name="矩形 17"/>
          <p:cNvSpPr/>
          <p:nvPr/>
        </p:nvSpPr>
        <p:spPr>
          <a:xfrm>
            <a:off x="4934759" y="5170221"/>
            <a:ext cx="4171379" cy="400110"/>
          </a:xfrm>
          <a:prstGeom prst="rect">
            <a:avLst/>
          </a:prstGeom>
        </p:spPr>
        <p:txBody>
          <a:bodyPr wrap="square">
            <a:spAutoFit/>
          </a:bodyPr>
          <a:lstStyle/>
          <a:p>
            <a:r>
              <a:rPr lang="en-US" altLang="zh-CN" sz="2000" dirty="0" smtClean="0">
                <a:latin typeface="Times New Roman" panose="02020603050405020304" pitchFamily="18" charset="0"/>
                <a:cs typeface="Times New Roman" panose="02020603050405020304" pitchFamily="18" charset="0"/>
              </a:rPr>
              <a:t>Individual product </a:t>
            </a:r>
            <a:r>
              <a:rPr lang="en-US" altLang="zh-CN" sz="2000" dirty="0">
                <a:latin typeface="Times New Roman" panose="02020603050405020304" pitchFamily="18" charset="0"/>
                <a:cs typeface="Times New Roman" panose="02020603050405020304" pitchFamily="18" charset="0"/>
              </a:rPr>
              <a:t>cross sections </a:t>
            </a:r>
            <a:r>
              <a:rPr lang="el-GR" altLang="zh-CN" sz="2000" dirty="0" smtClean="0">
                <a:latin typeface="Times New Roman" panose="02020603050405020304" pitchFamily="18" charset="0"/>
                <a:cs typeface="Times New Roman" panose="02020603050405020304" pitchFamily="18" charset="0"/>
              </a:rPr>
              <a:t>σ</a:t>
            </a:r>
            <a:r>
              <a:rPr lang="en-US" altLang="zh-CN" sz="2000" i="1" baseline="-25000" dirty="0" smtClean="0">
                <a:latin typeface="Times New Roman" panose="02020603050405020304" pitchFamily="18" charset="0"/>
                <a:cs typeface="Times New Roman" panose="02020603050405020304" pitchFamily="18" charset="0"/>
              </a:rPr>
              <a:t>p</a:t>
            </a:r>
            <a:endParaRPr lang="zh-CN" altLang="en-US" sz="2000" baseline="-25000" dirty="0">
              <a:latin typeface="Times New Roman" panose="02020603050405020304" pitchFamily="18" charset="0"/>
              <a:cs typeface="Times New Roman" panose="02020603050405020304" pitchFamily="18" charset="0"/>
            </a:endParaRPr>
          </a:p>
        </p:txBody>
      </p:sp>
      <p:graphicFrame>
        <p:nvGraphicFramePr>
          <p:cNvPr id="19" name="对象 18"/>
          <p:cNvGraphicFramePr>
            <a:graphicFrameLocks noChangeAspect="1"/>
          </p:cNvGraphicFramePr>
          <p:nvPr>
            <p:extLst>
              <p:ext uri="{D42A27DB-BD31-4B8C-83A1-F6EECF244321}">
                <p14:modId xmlns:p14="http://schemas.microsoft.com/office/powerpoint/2010/main" xmlns="" val="994586948"/>
              </p:ext>
            </p:extLst>
          </p:nvPr>
        </p:nvGraphicFramePr>
        <p:xfrm>
          <a:off x="2966926" y="5874911"/>
          <a:ext cx="2532081" cy="579633"/>
        </p:xfrm>
        <a:graphic>
          <a:graphicData uri="http://schemas.openxmlformats.org/presentationml/2006/ole">
            <p:oleObj spid="_x0000_s15491" name="公式" r:id="rId9" imgW="1054080" imgH="241200" progId="Equation.3">
              <p:embed/>
            </p:oleObj>
          </a:graphicData>
        </a:graphic>
      </p:graphicFrame>
      <p:sp>
        <p:nvSpPr>
          <p:cNvPr id="20" name="TextBox 19"/>
          <p:cNvSpPr txBox="1"/>
          <p:nvPr/>
        </p:nvSpPr>
        <p:spPr>
          <a:xfrm>
            <a:off x="5726137" y="5874911"/>
            <a:ext cx="2891369" cy="461665"/>
          </a:xfrm>
          <a:prstGeom prst="rect">
            <a:avLst/>
          </a:prstGeom>
          <a:noFill/>
        </p:spPr>
        <p:txBody>
          <a:bodyPr wrap="none" rtlCol="0">
            <a:spAutoFit/>
          </a:bodyPr>
          <a:lstStyle/>
          <a:p>
            <a:r>
              <a:rPr lang="el-GR" altLang="zh-CN" sz="2400" dirty="0" smtClean="0">
                <a:latin typeface="Times New Roman" panose="02020603050405020304" pitchFamily="18" charset="0"/>
                <a:ea typeface="宋体"/>
                <a:cs typeface="Times New Roman" panose="02020603050405020304" pitchFamily="18" charset="0"/>
              </a:rPr>
              <a:t>σ</a:t>
            </a:r>
            <a:r>
              <a:rPr lang="en-US" altLang="zh-CN" sz="2400" baseline="-25000" dirty="0" smtClean="0">
                <a:latin typeface="Times New Roman" panose="02020603050405020304" pitchFamily="18" charset="0"/>
                <a:ea typeface="宋体"/>
                <a:cs typeface="Times New Roman" panose="02020603050405020304" pitchFamily="18" charset="0"/>
              </a:rPr>
              <a:t>p</a:t>
            </a:r>
            <a:r>
              <a:rPr lang="en-US" altLang="zh-CN" sz="2400" dirty="0" smtClean="0">
                <a:latin typeface="Times New Roman" panose="02020603050405020304" pitchFamily="18" charset="0"/>
                <a:ea typeface="宋体"/>
                <a:cs typeface="Times New Roman" panose="02020603050405020304" pitchFamily="18" charset="0"/>
              </a:rPr>
              <a:t>→ threshold energy</a:t>
            </a:r>
            <a:endParaRPr lang="zh-CN" altLang="en-US" sz="2400" dirty="0">
              <a:latin typeface="Times New Roman" panose="02020603050405020304" pitchFamily="18" charset="0"/>
              <a:cs typeface="Times New Roman" panose="02020603050405020304" pitchFamily="18" charset="0"/>
            </a:endParaRPr>
          </a:p>
        </p:txBody>
      </p:sp>
      <p:sp>
        <p:nvSpPr>
          <p:cNvPr id="21" name="灯片编号占位符 20"/>
          <p:cNvSpPr>
            <a:spLocks noGrp="1"/>
          </p:cNvSpPr>
          <p:nvPr>
            <p:ph type="sldNum" sz="quarter" idx="12"/>
          </p:nvPr>
        </p:nvSpPr>
        <p:spPr/>
        <p:txBody>
          <a:bodyPr/>
          <a:lstStyle/>
          <a:p>
            <a:fld id="{0C913308-F349-4B6D-A68A-DD1791B4A57B}" type="slidenum">
              <a:rPr lang="zh-CN" altLang="en-US" smtClean="0"/>
              <a:pPr/>
              <a:t>13</a:t>
            </a:fld>
            <a:endParaRPr lang="zh-CN" altLang="en-US" dirty="0"/>
          </a:p>
        </p:txBody>
      </p:sp>
    </p:spTree>
    <p:extLst>
      <p:ext uri="{BB962C8B-B14F-4D97-AF65-F5344CB8AC3E}">
        <p14:creationId xmlns:p14="http://schemas.microsoft.com/office/powerpoint/2010/main" xmlns="" val="194438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370" y="116632"/>
            <a:ext cx="6395982"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a:t>
            </a:r>
            <a:r>
              <a:rPr lang="en-US" altLang="zh-CN" sz="3600" dirty="0" smtClean="0">
                <a:latin typeface="Times New Roman" panose="02020603050405020304" pitchFamily="18" charset="0"/>
                <a:cs typeface="Times New Roman" panose="02020603050405020304" pitchFamily="18" charset="0"/>
              </a:rPr>
              <a:t>of Binding Energy</a:t>
            </a:r>
            <a:endParaRPr lang="zh-CN" altLang="en-US" sz="3600" dirty="0">
              <a:latin typeface="Times New Roman" panose="02020603050405020304" pitchFamily="18" charset="0"/>
              <a:cs typeface="Times New Roman" panose="02020603050405020304" pitchFamily="18" charset="0"/>
            </a:endParaRPr>
          </a:p>
        </p:txBody>
      </p:sp>
      <p:grpSp>
        <p:nvGrpSpPr>
          <p:cNvPr id="93" name="组合 92"/>
          <p:cNvGrpSpPr/>
          <p:nvPr/>
        </p:nvGrpSpPr>
        <p:grpSpPr>
          <a:xfrm>
            <a:off x="822626" y="2187547"/>
            <a:ext cx="3137365" cy="2940324"/>
            <a:chOff x="858571" y="1567000"/>
            <a:chExt cx="3137365" cy="2940324"/>
          </a:xfrm>
        </p:grpSpPr>
        <p:sp>
          <p:nvSpPr>
            <p:cNvPr id="4" name="矩形 3"/>
            <p:cNvSpPr/>
            <p:nvPr/>
          </p:nvSpPr>
          <p:spPr>
            <a:xfrm>
              <a:off x="992363" y="1567000"/>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00747" y="3223184"/>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800675" y="1567000"/>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800675" y="3283188"/>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568427" y="1842196"/>
              <a:ext cx="100161" cy="59172"/>
              <a:chOff x="7532712" y="1088317"/>
              <a:chExt cx="100161" cy="59172"/>
            </a:xfrm>
          </p:grpSpPr>
          <p:sp>
            <p:nvSpPr>
              <p:cNvPr id="87" name="椭圆 86"/>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2080867" y="1911665"/>
              <a:ext cx="100161" cy="59172"/>
              <a:chOff x="7532712" y="1088317"/>
              <a:chExt cx="100161" cy="59172"/>
            </a:xfrm>
          </p:grpSpPr>
          <p:sp>
            <p:nvSpPr>
              <p:cNvPr id="85" name="椭圆 84"/>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554785" y="2185794"/>
              <a:ext cx="100161" cy="59172"/>
              <a:chOff x="7532712" y="1088317"/>
              <a:chExt cx="100161" cy="59172"/>
            </a:xfrm>
          </p:grpSpPr>
          <p:sp>
            <p:nvSpPr>
              <p:cNvPr id="83" name="椭圆 82"/>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2481465" y="3305221"/>
              <a:ext cx="100161" cy="59172"/>
              <a:chOff x="7532712" y="1088317"/>
              <a:chExt cx="100161" cy="59172"/>
            </a:xfrm>
          </p:grpSpPr>
          <p:sp>
            <p:nvSpPr>
              <p:cNvPr id="81" name="椭圆 80"/>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300067" y="3550849"/>
              <a:ext cx="100161" cy="59172"/>
              <a:chOff x="7532712" y="1088317"/>
              <a:chExt cx="100161" cy="59172"/>
            </a:xfrm>
          </p:grpSpPr>
          <p:sp>
            <p:nvSpPr>
              <p:cNvPr id="79" name="椭圆 78"/>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2644748" y="4008049"/>
              <a:ext cx="100161" cy="59172"/>
              <a:chOff x="7532712" y="1088317"/>
              <a:chExt cx="100161" cy="59172"/>
            </a:xfrm>
          </p:grpSpPr>
          <p:sp>
            <p:nvSpPr>
              <p:cNvPr id="77" name="椭圆 76"/>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椭圆 77"/>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3527565" y="4296716"/>
              <a:ext cx="100161" cy="59172"/>
              <a:chOff x="7532712" y="1088317"/>
              <a:chExt cx="100161" cy="59172"/>
            </a:xfrm>
          </p:grpSpPr>
          <p:sp>
            <p:nvSpPr>
              <p:cNvPr id="75" name="椭圆 74"/>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1524958" y="4102429"/>
              <a:ext cx="100161" cy="59172"/>
              <a:chOff x="7532712" y="1088317"/>
              <a:chExt cx="100161" cy="59172"/>
            </a:xfrm>
          </p:grpSpPr>
          <p:sp>
            <p:nvSpPr>
              <p:cNvPr id="73" name="椭圆 72"/>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1491125" y="3305221"/>
              <a:ext cx="100161" cy="59172"/>
              <a:chOff x="7532712" y="1088317"/>
              <a:chExt cx="100161" cy="59172"/>
            </a:xfrm>
          </p:grpSpPr>
          <p:sp>
            <p:nvSpPr>
              <p:cNvPr id="71" name="椭圆 70"/>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71"/>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1672948" y="2761550"/>
              <a:ext cx="100161" cy="59172"/>
              <a:chOff x="7532712" y="1088317"/>
              <a:chExt cx="100161" cy="59172"/>
            </a:xfrm>
          </p:grpSpPr>
          <p:sp>
            <p:nvSpPr>
              <p:cNvPr id="69" name="椭圆 68"/>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a:off x="2508687" y="2552252"/>
              <a:ext cx="100161" cy="59172"/>
              <a:chOff x="7532712" y="1088317"/>
              <a:chExt cx="100161" cy="59172"/>
            </a:xfrm>
          </p:grpSpPr>
          <p:sp>
            <p:nvSpPr>
              <p:cNvPr id="65" name="椭圆 64"/>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65"/>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a:off x="2847228" y="1567000"/>
              <a:ext cx="100161" cy="59172"/>
              <a:chOff x="7532712" y="1088317"/>
              <a:chExt cx="100161" cy="59172"/>
            </a:xfrm>
          </p:grpSpPr>
          <p:sp>
            <p:nvSpPr>
              <p:cNvPr id="63" name="椭圆 62"/>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1801084" y="3703249"/>
              <a:ext cx="100161" cy="59172"/>
              <a:chOff x="7532712" y="1088317"/>
              <a:chExt cx="100161" cy="59172"/>
            </a:xfrm>
          </p:grpSpPr>
          <p:sp>
            <p:nvSpPr>
              <p:cNvPr id="61" name="椭圆 60"/>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a:off x="1901245" y="3239322"/>
              <a:ext cx="100161" cy="59172"/>
              <a:chOff x="7532712" y="1088317"/>
              <a:chExt cx="100161" cy="59172"/>
            </a:xfrm>
          </p:grpSpPr>
          <p:sp>
            <p:nvSpPr>
              <p:cNvPr id="59" name="椭圆 58"/>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3" name="椭圆 22"/>
            <p:cNvSpPr/>
            <p:nvPr/>
          </p:nvSpPr>
          <p:spPr>
            <a:xfrm>
              <a:off x="3297294" y="2976710"/>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24" name="椭圆 23"/>
            <p:cNvSpPr/>
            <p:nvPr/>
          </p:nvSpPr>
          <p:spPr>
            <a:xfrm>
              <a:off x="2703092" y="2971833"/>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26" name="椭圆 25"/>
            <p:cNvSpPr/>
            <p:nvPr/>
          </p:nvSpPr>
          <p:spPr>
            <a:xfrm>
              <a:off x="2046511" y="297687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27" name="椭圆 26"/>
            <p:cNvSpPr/>
            <p:nvPr/>
          </p:nvSpPr>
          <p:spPr>
            <a:xfrm>
              <a:off x="1399554" y="297687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90" name="右箭头 89"/>
            <p:cNvSpPr/>
            <p:nvPr/>
          </p:nvSpPr>
          <p:spPr>
            <a:xfrm>
              <a:off x="858571" y="3009707"/>
              <a:ext cx="286191" cy="524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右箭头 90"/>
            <p:cNvSpPr/>
            <p:nvPr/>
          </p:nvSpPr>
          <p:spPr>
            <a:xfrm>
              <a:off x="3583283" y="3009707"/>
              <a:ext cx="41265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组合 93"/>
          <p:cNvGrpSpPr/>
          <p:nvPr/>
        </p:nvGrpSpPr>
        <p:grpSpPr>
          <a:xfrm>
            <a:off x="5221853" y="2201000"/>
            <a:ext cx="3137365" cy="2940324"/>
            <a:chOff x="858571" y="1567000"/>
            <a:chExt cx="3137365" cy="2940324"/>
          </a:xfrm>
        </p:grpSpPr>
        <p:sp>
          <p:nvSpPr>
            <p:cNvPr id="95" name="矩形 94"/>
            <p:cNvSpPr/>
            <p:nvPr/>
          </p:nvSpPr>
          <p:spPr>
            <a:xfrm>
              <a:off x="992363" y="1567000"/>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矩形 95"/>
            <p:cNvSpPr/>
            <p:nvPr/>
          </p:nvSpPr>
          <p:spPr>
            <a:xfrm>
              <a:off x="1000747" y="3223184"/>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矩形 96"/>
            <p:cNvSpPr/>
            <p:nvPr/>
          </p:nvSpPr>
          <p:spPr>
            <a:xfrm>
              <a:off x="3800675" y="1567000"/>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3800675" y="3283188"/>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568427" y="1842196"/>
              <a:ext cx="100161" cy="59172"/>
              <a:chOff x="7532712" y="1088317"/>
              <a:chExt cx="100161" cy="59172"/>
            </a:xfrm>
          </p:grpSpPr>
          <p:sp>
            <p:nvSpPr>
              <p:cNvPr id="145" name="椭圆 144"/>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椭圆 145"/>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2080867" y="1911665"/>
              <a:ext cx="100161" cy="59172"/>
              <a:chOff x="7532712" y="1088317"/>
              <a:chExt cx="100161" cy="59172"/>
            </a:xfrm>
          </p:grpSpPr>
          <p:sp>
            <p:nvSpPr>
              <p:cNvPr id="143" name="椭圆 142"/>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椭圆 143"/>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1" name="组合 100"/>
            <p:cNvGrpSpPr/>
            <p:nvPr/>
          </p:nvGrpSpPr>
          <p:grpSpPr>
            <a:xfrm>
              <a:off x="3554785" y="2185794"/>
              <a:ext cx="100161" cy="59172"/>
              <a:chOff x="7532712" y="1088317"/>
              <a:chExt cx="100161" cy="59172"/>
            </a:xfrm>
          </p:grpSpPr>
          <p:sp>
            <p:nvSpPr>
              <p:cNvPr id="141" name="椭圆 140"/>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椭圆 141"/>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2" name="组合 101"/>
            <p:cNvGrpSpPr/>
            <p:nvPr/>
          </p:nvGrpSpPr>
          <p:grpSpPr>
            <a:xfrm>
              <a:off x="2481465" y="3305221"/>
              <a:ext cx="100161" cy="59172"/>
              <a:chOff x="7532712" y="1088317"/>
              <a:chExt cx="100161" cy="59172"/>
            </a:xfrm>
          </p:grpSpPr>
          <p:sp>
            <p:nvSpPr>
              <p:cNvPr id="139" name="椭圆 138"/>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3300067" y="3550849"/>
              <a:ext cx="100161" cy="59172"/>
              <a:chOff x="7532712" y="1088317"/>
              <a:chExt cx="100161" cy="59172"/>
            </a:xfrm>
          </p:grpSpPr>
          <p:sp>
            <p:nvSpPr>
              <p:cNvPr id="137" name="椭圆 136"/>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8" name="椭圆 137"/>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4" name="组合 103"/>
            <p:cNvGrpSpPr/>
            <p:nvPr/>
          </p:nvGrpSpPr>
          <p:grpSpPr>
            <a:xfrm>
              <a:off x="2644748" y="4008049"/>
              <a:ext cx="100161" cy="59172"/>
              <a:chOff x="7532712" y="1088317"/>
              <a:chExt cx="100161" cy="59172"/>
            </a:xfrm>
          </p:grpSpPr>
          <p:sp>
            <p:nvSpPr>
              <p:cNvPr id="135" name="椭圆 134"/>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椭圆 135"/>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 name="组合 104"/>
            <p:cNvGrpSpPr/>
            <p:nvPr/>
          </p:nvGrpSpPr>
          <p:grpSpPr>
            <a:xfrm>
              <a:off x="3527565" y="4296716"/>
              <a:ext cx="100161" cy="59172"/>
              <a:chOff x="7532712" y="1088317"/>
              <a:chExt cx="100161" cy="59172"/>
            </a:xfrm>
          </p:grpSpPr>
          <p:sp>
            <p:nvSpPr>
              <p:cNvPr id="133" name="椭圆 132"/>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椭圆 133"/>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1524958" y="4102429"/>
              <a:ext cx="100161" cy="59172"/>
              <a:chOff x="7532712" y="1088317"/>
              <a:chExt cx="100161" cy="59172"/>
            </a:xfrm>
          </p:grpSpPr>
          <p:sp>
            <p:nvSpPr>
              <p:cNvPr id="131" name="椭圆 130"/>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7" name="组合 106"/>
            <p:cNvGrpSpPr/>
            <p:nvPr/>
          </p:nvGrpSpPr>
          <p:grpSpPr>
            <a:xfrm>
              <a:off x="1491125" y="3305221"/>
              <a:ext cx="100161" cy="59172"/>
              <a:chOff x="7532712" y="1088317"/>
              <a:chExt cx="100161" cy="59172"/>
            </a:xfrm>
          </p:grpSpPr>
          <p:sp>
            <p:nvSpPr>
              <p:cNvPr id="129" name="椭圆 128"/>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 name="组合 107"/>
            <p:cNvGrpSpPr/>
            <p:nvPr/>
          </p:nvGrpSpPr>
          <p:grpSpPr>
            <a:xfrm>
              <a:off x="1672948" y="2761550"/>
              <a:ext cx="100161" cy="59172"/>
              <a:chOff x="7532712" y="1088317"/>
              <a:chExt cx="100161" cy="59172"/>
            </a:xfrm>
          </p:grpSpPr>
          <p:sp>
            <p:nvSpPr>
              <p:cNvPr id="127" name="椭圆 126"/>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椭圆 127"/>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2508687" y="2552252"/>
              <a:ext cx="100161" cy="59172"/>
              <a:chOff x="7532712" y="1088317"/>
              <a:chExt cx="100161" cy="59172"/>
            </a:xfrm>
          </p:grpSpPr>
          <p:sp>
            <p:nvSpPr>
              <p:cNvPr id="125" name="椭圆 124"/>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椭圆 125"/>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0" name="组合 109"/>
            <p:cNvGrpSpPr/>
            <p:nvPr/>
          </p:nvGrpSpPr>
          <p:grpSpPr>
            <a:xfrm>
              <a:off x="2847228" y="1567000"/>
              <a:ext cx="100161" cy="59172"/>
              <a:chOff x="7532712" y="1088317"/>
              <a:chExt cx="100161" cy="59172"/>
            </a:xfrm>
          </p:grpSpPr>
          <p:sp>
            <p:nvSpPr>
              <p:cNvPr id="123" name="椭圆 122"/>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1" name="组合 110"/>
            <p:cNvGrpSpPr/>
            <p:nvPr/>
          </p:nvGrpSpPr>
          <p:grpSpPr>
            <a:xfrm>
              <a:off x="1801084" y="3703249"/>
              <a:ext cx="100161" cy="59172"/>
              <a:chOff x="7532712" y="1088317"/>
              <a:chExt cx="100161" cy="59172"/>
            </a:xfrm>
          </p:grpSpPr>
          <p:sp>
            <p:nvSpPr>
              <p:cNvPr id="121" name="椭圆 120"/>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1901245" y="3239322"/>
              <a:ext cx="100161" cy="59172"/>
              <a:chOff x="7532712" y="1088317"/>
              <a:chExt cx="100161" cy="59172"/>
            </a:xfrm>
          </p:grpSpPr>
          <p:sp>
            <p:nvSpPr>
              <p:cNvPr id="119" name="椭圆 118"/>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3" name="椭圆 112"/>
            <p:cNvSpPr/>
            <p:nvPr/>
          </p:nvSpPr>
          <p:spPr>
            <a:xfrm>
              <a:off x="3297294" y="2976710"/>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114" name="椭圆 113"/>
            <p:cNvSpPr/>
            <p:nvPr/>
          </p:nvSpPr>
          <p:spPr>
            <a:xfrm>
              <a:off x="2703092" y="2971833"/>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115" name="椭圆 114"/>
            <p:cNvSpPr/>
            <p:nvPr/>
          </p:nvSpPr>
          <p:spPr>
            <a:xfrm>
              <a:off x="2046511" y="297687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116" name="椭圆 115"/>
            <p:cNvSpPr/>
            <p:nvPr/>
          </p:nvSpPr>
          <p:spPr>
            <a:xfrm>
              <a:off x="1399554" y="297687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117" name="右箭头 116"/>
            <p:cNvSpPr/>
            <p:nvPr/>
          </p:nvSpPr>
          <p:spPr>
            <a:xfrm>
              <a:off x="858571" y="3009707"/>
              <a:ext cx="286191" cy="524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右箭头 117"/>
            <p:cNvSpPr/>
            <p:nvPr/>
          </p:nvSpPr>
          <p:spPr>
            <a:xfrm>
              <a:off x="3583283" y="3009707"/>
              <a:ext cx="41265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7" name="TextBox 146"/>
          <p:cNvSpPr txBox="1"/>
          <p:nvPr/>
        </p:nvSpPr>
        <p:spPr>
          <a:xfrm>
            <a:off x="1901245" y="908720"/>
            <a:ext cx="1114408"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gas cell</a:t>
            </a:r>
            <a:endParaRPr lang="zh-CN" altLang="en-US" sz="2400" dirty="0">
              <a:latin typeface="Times New Roman" panose="02020603050405020304" pitchFamily="18" charset="0"/>
              <a:cs typeface="Times New Roman" panose="02020603050405020304" pitchFamily="18" charset="0"/>
            </a:endParaRPr>
          </a:p>
        </p:txBody>
      </p:sp>
      <p:sp>
        <p:nvSpPr>
          <p:cNvPr id="148" name="TextBox 147"/>
          <p:cNvSpPr txBox="1"/>
          <p:nvPr/>
        </p:nvSpPr>
        <p:spPr>
          <a:xfrm>
            <a:off x="6300472" y="951111"/>
            <a:ext cx="1114408"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gas cell</a:t>
            </a:r>
            <a:endParaRPr lang="zh-CN" altLang="en-US" sz="2400" dirty="0">
              <a:latin typeface="Times New Roman" panose="02020603050405020304" pitchFamily="18" charset="0"/>
              <a:cs typeface="Times New Roman" panose="02020603050405020304" pitchFamily="18" charset="0"/>
            </a:endParaRPr>
          </a:p>
        </p:txBody>
      </p:sp>
      <p:sp>
        <p:nvSpPr>
          <p:cNvPr id="149" name="TextBox 148"/>
          <p:cNvSpPr txBox="1"/>
          <p:nvPr/>
        </p:nvSpPr>
        <p:spPr>
          <a:xfrm>
            <a:off x="800173" y="5355318"/>
            <a:ext cx="3454022"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target molecule: stationary</a:t>
            </a:r>
            <a:endParaRPr lang="zh-CN" altLang="en-US" sz="2400" dirty="0">
              <a:latin typeface="Times New Roman" panose="02020603050405020304" pitchFamily="18" charset="0"/>
              <a:cs typeface="Times New Roman" panose="02020603050405020304" pitchFamily="18" charset="0"/>
            </a:endParaRPr>
          </a:p>
        </p:txBody>
      </p:sp>
      <p:sp>
        <p:nvSpPr>
          <p:cNvPr id="150" name="TextBox 149"/>
          <p:cNvSpPr txBox="1"/>
          <p:nvPr/>
        </p:nvSpPr>
        <p:spPr>
          <a:xfrm>
            <a:off x="4980589" y="5358407"/>
            <a:ext cx="3891643"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target molecule: </a:t>
            </a:r>
            <a:r>
              <a:rPr lang="en-US" altLang="zh-CN" sz="1600" dirty="0">
                <a:latin typeface="Times New Roman" panose="02020603050405020304" pitchFamily="18" charset="0"/>
                <a:cs typeface="Times New Roman" panose="02020603050405020304" pitchFamily="18" charset="0"/>
              </a:rPr>
              <a:t>Doppler broadening</a:t>
            </a:r>
            <a:endParaRPr lang="zh-CN" altLang="en-US" sz="1600" dirty="0">
              <a:latin typeface="Times New Roman" panose="02020603050405020304" pitchFamily="18" charset="0"/>
              <a:cs typeface="Times New Roman" panose="02020603050405020304" pitchFamily="18" charset="0"/>
            </a:endParaRPr>
          </a:p>
        </p:txBody>
      </p:sp>
      <p:sp>
        <p:nvSpPr>
          <p:cNvPr id="151" name="TextBox 150"/>
          <p:cNvSpPr txBox="1"/>
          <p:nvPr/>
        </p:nvSpPr>
        <p:spPr>
          <a:xfrm>
            <a:off x="1032802" y="1584402"/>
            <a:ext cx="2851293"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high ion beam energy</a:t>
            </a:r>
            <a:endParaRPr lang="zh-CN" altLang="en-US" sz="2400" dirty="0">
              <a:latin typeface="Times New Roman" panose="02020603050405020304" pitchFamily="18" charset="0"/>
              <a:cs typeface="Times New Roman" panose="02020603050405020304" pitchFamily="18" charset="0"/>
            </a:endParaRPr>
          </a:p>
        </p:txBody>
      </p:sp>
      <p:sp>
        <p:nvSpPr>
          <p:cNvPr id="152" name="TextBox 151"/>
          <p:cNvSpPr txBox="1"/>
          <p:nvPr/>
        </p:nvSpPr>
        <p:spPr>
          <a:xfrm>
            <a:off x="5397438" y="1584402"/>
            <a:ext cx="2766335"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low ion beam energy</a:t>
            </a:r>
            <a:endParaRPr lang="zh-CN" altLang="en-US" sz="2400" dirty="0">
              <a:latin typeface="Times New Roman" panose="02020603050405020304" pitchFamily="18" charset="0"/>
              <a:cs typeface="Times New Roman" panose="02020603050405020304" pitchFamily="18" charset="0"/>
            </a:endParaRPr>
          </a:p>
        </p:txBody>
      </p:sp>
      <p:sp>
        <p:nvSpPr>
          <p:cNvPr id="153" name="TextBox 152"/>
          <p:cNvSpPr txBox="1"/>
          <p:nvPr/>
        </p:nvSpPr>
        <p:spPr>
          <a:xfrm>
            <a:off x="323528" y="3454722"/>
            <a:ext cx="590226"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high</a:t>
            </a:r>
            <a:endParaRPr lang="zh-CN" altLang="en-US" dirty="0">
              <a:latin typeface="Times New Roman" panose="02020603050405020304" pitchFamily="18" charset="0"/>
              <a:cs typeface="Times New Roman" panose="02020603050405020304" pitchFamily="18" charset="0"/>
            </a:endParaRPr>
          </a:p>
        </p:txBody>
      </p:sp>
      <p:sp>
        <p:nvSpPr>
          <p:cNvPr id="154" name="TextBox 153"/>
          <p:cNvSpPr txBox="1"/>
          <p:nvPr/>
        </p:nvSpPr>
        <p:spPr>
          <a:xfrm>
            <a:off x="4625235" y="3457971"/>
            <a:ext cx="530915"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low</a:t>
            </a:r>
            <a:endParaRPr lang="zh-CN" altLang="en-US" dirty="0">
              <a:latin typeface="Times New Roman" panose="02020603050405020304" pitchFamily="18" charset="0"/>
              <a:cs typeface="Times New Roman" panose="02020603050405020304" pitchFamily="18" charset="0"/>
            </a:endParaRPr>
          </a:p>
        </p:txBody>
      </p:sp>
      <p:cxnSp>
        <p:nvCxnSpPr>
          <p:cNvPr id="156" name="直接箭头连接符 155"/>
          <p:cNvCxnSpPr>
            <a:stCxn id="143" idx="5"/>
          </p:cNvCxnSpPr>
          <p:nvPr/>
        </p:nvCxnSpPr>
        <p:spPr>
          <a:xfrm flipH="1">
            <a:off x="6318969" y="2598142"/>
            <a:ext cx="164204" cy="267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8" name="直接箭头连接符 157"/>
          <p:cNvCxnSpPr>
            <a:stCxn id="123" idx="5"/>
          </p:cNvCxnSpPr>
          <p:nvPr/>
        </p:nvCxnSpPr>
        <p:spPr>
          <a:xfrm>
            <a:off x="7249534" y="2253477"/>
            <a:ext cx="413815" cy="209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0" name="直接箭头连接符 159"/>
          <p:cNvCxnSpPr>
            <a:stCxn id="146" idx="4"/>
          </p:cNvCxnSpPr>
          <p:nvPr/>
        </p:nvCxnSpPr>
        <p:spPr>
          <a:xfrm flipH="1" flipV="1">
            <a:off x="5762836" y="2358110"/>
            <a:ext cx="246175" cy="163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2" name="直接箭头连接符 161"/>
          <p:cNvCxnSpPr>
            <a:stCxn id="127" idx="3"/>
          </p:cNvCxnSpPr>
          <p:nvPr/>
        </p:nvCxnSpPr>
        <p:spPr>
          <a:xfrm flipH="1">
            <a:off x="5762836" y="3448027"/>
            <a:ext cx="280089" cy="9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4" name="直接箭头连接符 163"/>
          <p:cNvCxnSpPr>
            <a:stCxn id="125" idx="4"/>
          </p:cNvCxnSpPr>
          <p:nvPr/>
        </p:nvCxnSpPr>
        <p:spPr>
          <a:xfrm>
            <a:off x="6894829" y="3245424"/>
            <a:ext cx="285975" cy="150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直接箭头连接符 165"/>
          <p:cNvCxnSpPr>
            <a:stCxn id="142" idx="7"/>
          </p:cNvCxnSpPr>
          <p:nvPr/>
        </p:nvCxnSpPr>
        <p:spPr>
          <a:xfrm flipV="1">
            <a:off x="8011533" y="2521915"/>
            <a:ext cx="6695" cy="304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直接箭头连接符 167"/>
          <p:cNvCxnSpPr>
            <a:stCxn id="140" idx="2"/>
          </p:cNvCxnSpPr>
          <p:nvPr/>
        </p:nvCxnSpPr>
        <p:spPr>
          <a:xfrm flipH="1" flipV="1">
            <a:off x="6780605" y="3643707"/>
            <a:ext cx="118584" cy="318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0" name="直接箭头连接符 169"/>
          <p:cNvCxnSpPr>
            <a:stCxn id="119" idx="5"/>
          </p:cNvCxnSpPr>
          <p:nvPr/>
        </p:nvCxnSpPr>
        <p:spPr>
          <a:xfrm>
            <a:off x="6303551" y="3925799"/>
            <a:ext cx="356681" cy="245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2" name="直接箭头连接符 171"/>
          <p:cNvCxnSpPr>
            <a:stCxn id="121" idx="4"/>
          </p:cNvCxnSpPr>
          <p:nvPr/>
        </p:nvCxnSpPr>
        <p:spPr>
          <a:xfrm>
            <a:off x="6187226" y="4396421"/>
            <a:ext cx="100160" cy="340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4" name="直接箭头连接符 173"/>
          <p:cNvCxnSpPr>
            <a:stCxn id="135" idx="1"/>
          </p:cNvCxnSpPr>
          <p:nvPr/>
        </p:nvCxnSpPr>
        <p:spPr>
          <a:xfrm flipV="1">
            <a:off x="7014725" y="4244021"/>
            <a:ext cx="166079" cy="418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6" name="直接箭头连接符 175"/>
          <p:cNvCxnSpPr>
            <a:stCxn id="138" idx="3"/>
          </p:cNvCxnSpPr>
          <p:nvPr/>
        </p:nvCxnSpPr>
        <p:spPr>
          <a:xfrm flipH="1" flipV="1">
            <a:off x="7414880" y="4048597"/>
            <a:ext cx="309606" cy="175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8" name="直接箭头连接符 177"/>
          <p:cNvCxnSpPr>
            <a:stCxn id="133" idx="2"/>
          </p:cNvCxnSpPr>
          <p:nvPr/>
        </p:nvCxnSpPr>
        <p:spPr>
          <a:xfrm flipH="1" flipV="1">
            <a:off x="7569683" y="4759288"/>
            <a:ext cx="321164" cy="207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0" name="直接箭头连接符 179"/>
          <p:cNvCxnSpPr>
            <a:stCxn id="129" idx="2"/>
          </p:cNvCxnSpPr>
          <p:nvPr/>
        </p:nvCxnSpPr>
        <p:spPr>
          <a:xfrm flipH="1">
            <a:off x="5762836" y="3975534"/>
            <a:ext cx="91571" cy="348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2" name="直接箭头连接符 181"/>
          <p:cNvCxnSpPr>
            <a:stCxn id="132" idx="3"/>
          </p:cNvCxnSpPr>
          <p:nvPr/>
        </p:nvCxnSpPr>
        <p:spPr>
          <a:xfrm>
            <a:off x="5949377" y="4775453"/>
            <a:ext cx="338009" cy="87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2507455" y="5831032"/>
            <a:ext cx="4253087" cy="830997"/>
          </a:xfrm>
          <a:prstGeom prst="rect">
            <a:avLst/>
          </a:prstGeom>
          <a:noFill/>
        </p:spPr>
        <p:txBody>
          <a:bodyPr wrap="none" rtlCol="0">
            <a:spAutoFit/>
          </a:bodyPr>
          <a:lstStyle/>
          <a:p>
            <a:pPr algn="ctr"/>
            <a:r>
              <a:rPr lang="en-US" altLang="zh-CN" sz="2400" dirty="0" smtClean="0">
                <a:latin typeface="Times New Roman" panose="02020603050405020304" pitchFamily="18" charset="0"/>
                <a:cs typeface="Times New Roman" panose="02020603050405020304" pitchFamily="18" charset="0"/>
              </a:rPr>
              <a:t>the </a:t>
            </a:r>
            <a:r>
              <a:rPr lang="el-GR" altLang="zh-CN" sz="2400" dirty="0" smtClean="0">
                <a:latin typeface="Times New Roman" panose="02020603050405020304" pitchFamily="18" charset="0"/>
                <a:ea typeface="宋体"/>
                <a:cs typeface="Times New Roman" panose="02020603050405020304" pitchFamily="18" charset="0"/>
              </a:rPr>
              <a:t>σ</a:t>
            </a:r>
            <a:r>
              <a:rPr lang="en-US" altLang="zh-CN" sz="2400" dirty="0" smtClean="0">
                <a:latin typeface="Times New Roman" panose="02020603050405020304" pitchFamily="18" charset="0"/>
                <a:ea typeface="宋体"/>
                <a:cs typeface="Times New Roman" panose="02020603050405020304" pitchFamily="18" charset="0"/>
              </a:rPr>
              <a:t> is a function of </a:t>
            </a:r>
            <a:r>
              <a:rPr lang="en-US" altLang="zh-CN" sz="2400" dirty="0" err="1" smtClean="0">
                <a:latin typeface="Times New Roman" panose="02020603050405020304" pitchFamily="18" charset="0"/>
                <a:ea typeface="宋体"/>
                <a:cs typeface="Times New Roman" panose="02020603050405020304" pitchFamily="18" charset="0"/>
              </a:rPr>
              <a:t>E</a:t>
            </a:r>
            <a:r>
              <a:rPr lang="en-US" altLang="zh-CN" sz="2400" baseline="-25000" dirty="0" err="1" smtClean="0">
                <a:latin typeface="Times New Roman" panose="02020603050405020304" pitchFamily="18" charset="0"/>
                <a:ea typeface="宋体"/>
                <a:cs typeface="Times New Roman" panose="02020603050405020304" pitchFamily="18" charset="0"/>
              </a:rPr>
              <a:t>lab</a:t>
            </a:r>
            <a:endParaRPr lang="en-US" altLang="zh-CN" sz="2400" baseline="-25000" dirty="0" smtClean="0">
              <a:latin typeface="Times New Roman" panose="02020603050405020304" pitchFamily="18" charset="0"/>
              <a:ea typeface="宋体"/>
              <a:cs typeface="Times New Roman" panose="02020603050405020304" pitchFamily="18" charset="0"/>
            </a:endParaRPr>
          </a:p>
          <a:p>
            <a:pPr algn="ctr"/>
            <a:r>
              <a:rPr lang="en-US" altLang="zh-CN" sz="2400" dirty="0" smtClean="0">
                <a:latin typeface="Times New Roman" panose="02020603050405020304" pitchFamily="18" charset="0"/>
                <a:ea typeface="宋体"/>
                <a:cs typeface="Times New Roman" panose="02020603050405020304" pitchFamily="18" charset="0"/>
              </a:rPr>
              <a:t>the relative velocity is important </a:t>
            </a:r>
            <a:endParaRPr lang="zh-CN" altLang="en-US" sz="2400" dirty="0">
              <a:latin typeface="Times New Roman" panose="02020603050405020304" pitchFamily="18" charset="0"/>
              <a:cs typeface="Times New Roman" panose="02020603050405020304" pitchFamily="18" charset="0"/>
            </a:endParaRPr>
          </a:p>
        </p:txBody>
      </p:sp>
      <p:sp>
        <p:nvSpPr>
          <p:cNvPr id="184" name="TextBox 183"/>
          <p:cNvSpPr txBox="1"/>
          <p:nvPr/>
        </p:nvSpPr>
        <p:spPr>
          <a:xfrm>
            <a:off x="0" y="2951155"/>
            <a:ext cx="886781" cy="369332"/>
          </a:xfrm>
          <a:prstGeom prst="rect">
            <a:avLst/>
          </a:prstGeom>
          <a:noFill/>
        </p:spPr>
        <p:txBody>
          <a:bodyPr wrap="none" rtlCol="0">
            <a:spAutoFit/>
          </a:bodyPr>
          <a:lstStyle/>
          <a:p>
            <a:r>
              <a:rPr lang="en-US" altLang="zh-CN" dirty="0" err="1" smtClean="0">
                <a:latin typeface="Times New Roman" panose="02020603050405020304" pitchFamily="18" charset="0"/>
                <a:cs typeface="Times New Roman" panose="02020603050405020304" pitchFamily="18" charset="0"/>
              </a:rPr>
              <a:t>E</a:t>
            </a:r>
            <a:r>
              <a:rPr lang="en-US" altLang="zh-CN" baseline="-25000" dirty="0" err="1" smtClean="0">
                <a:latin typeface="Times New Roman" panose="02020603050405020304" pitchFamily="18" charset="0"/>
                <a:cs typeface="Times New Roman" panose="02020603050405020304" pitchFamily="18" charset="0"/>
              </a:rPr>
              <a:t>lab</a:t>
            </a:r>
            <a:r>
              <a:rPr lang="en-US" altLang="zh-CN" dirty="0" err="1" smtClean="0">
                <a:latin typeface="Times New Roman" panose="02020603050405020304" pitchFamily="18" charset="0"/>
                <a:ea typeface="宋体"/>
                <a:cs typeface="Times New Roman" panose="02020603050405020304" pitchFamily="18" charset="0"/>
              </a:rPr>
              <a:t>»kT</a:t>
            </a:r>
            <a:endParaRPr lang="zh-CN" altLang="en-US" dirty="0">
              <a:latin typeface="Times New Roman" panose="02020603050405020304" pitchFamily="18" charset="0"/>
              <a:cs typeface="Times New Roman" panose="02020603050405020304" pitchFamily="18" charset="0"/>
            </a:endParaRPr>
          </a:p>
        </p:txBody>
      </p:sp>
      <p:sp>
        <p:nvSpPr>
          <p:cNvPr id="185" name="TextBox 184"/>
          <p:cNvSpPr txBox="1"/>
          <p:nvPr/>
        </p:nvSpPr>
        <p:spPr>
          <a:xfrm>
            <a:off x="4352177" y="3069078"/>
            <a:ext cx="901209" cy="369332"/>
          </a:xfrm>
          <a:prstGeom prst="rect">
            <a:avLst/>
          </a:prstGeom>
          <a:noFill/>
        </p:spPr>
        <p:txBody>
          <a:bodyPr wrap="none" rtlCol="0">
            <a:spAutoFit/>
          </a:bodyPr>
          <a:lstStyle/>
          <a:p>
            <a:r>
              <a:rPr lang="en-US" altLang="zh-CN" dirty="0" err="1" smtClean="0">
                <a:latin typeface="Times New Roman" panose="02020603050405020304" pitchFamily="18" charset="0"/>
                <a:cs typeface="Times New Roman" panose="02020603050405020304" pitchFamily="18" charset="0"/>
              </a:rPr>
              <a:t>E</a:t>
            </a:r>
            <a:r>
              <a:rPr lang="en-US" altLang="zh-CN" baseline="-25000" dirty="0" err="1" smtClean="0">
                <a:latin typeface="Times New Roman" panose="02020603050405020304" pitchFamily="18" charset="0"/>
                <a:cs typeface="Times New Roman" panose="02020603050405020304" pitchFamily="18" charset="0"/>
              </a:rPr>
              <a:t>lab</a:t>
            </a:r>
            <a:r>
              <a:rPr lang="en-US" altLang="zh-CN" dirty="0">
                <a:latin typeface="Times New Roman" panose="02020603050405020304" pitchFamily="18" charset="0"/>
                <a:ea typeface="宋体"/>
                <a:cs typeface="Times New Roman" panose="02020603050405020304" pitchFamily="18" charset="0"/>
              </a:rPr>
              <a:t>&lt;</a:t>
            </a:r>
            <a:r>
              <a:rPr lang="en-US" altLang="zh-CN" dirty="0" err="1" smtClean="0">
                <a:latin typeface="Times New Roman" panose="02020603050405020304" pitchFamily="18" charset="0"/>
                <a:ea typeface="宋体"/>
                <a:cs typeface="Times New Roman" panose="02020603050405020304" pitchFamily="18" charset="0"/>
              </a:rPr>
              <a:t>kT</a:t>
            </a:r>
            <a:endParaRPr lang="zh-CN" altLang="en-US" dirty="0">
              <a:latin typeface="Times New Roman" panose="02020603050405020304" pitchFamily="18" charset="0"/>
              <a:cs typeface="Times New Roman" panose="02020603050405020304" pitchFamily="18" charset="0"/>
            </a:endParaRPr>
          </a:p>
        </p:txBody>
      </p:sp>
      <p:sp>
        <p:nvSpPr>
          <p:cNvPr id="155" name="灯片编号占位符 154"/>
          <p:cNvSpPr>
            <a:spLocks noGrp="1"/>
          </p:cNvSpPr>
          <p:nvPr>
            <p:ph type="sldNum" sz="quarter" idx="12"/>
          </p:nvPr>
        </p:nvSpPr>
        <p:spPr/>
        <p:txBody>
          <a:bodyPr/>
          <a:lstStyle/>
          <a:p>
            <a:fld id="{0C913308-F349-4B6D-A68A-DD1791B4A57B}" type="slidenum">
              <a:rPr lang="zh-CN" altLang="en-US" smtClean="0"/>
              <a:pPr/>
              <a:t>14</a:t>
            </a:fld>
            <a:endParaRPr lang="zh-CN" altLang="en-US" dirty="0"/>
          </a:p>
        </p:txBody>
      </p:sp>
    </p:spTree>
    <p:extLst>
      <p:ext uri="{BB962C8B-B14F-4D97-AF65-F5344CB8AC3E}">
        <p14:creationId xmlns:p14="http://schemas.microsoft.com/office/powerpoint/2010/main" xmlns="" val="116995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50" grpId="0"/>
      <p:bldP spid="152" grpId="0"/>
      <p:bldP spid="154" grpId="0"/>
      <p:bldP spid="183" grpId="0"/>
      <p:bldP spid="1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370" y="116632"/>
            <a:ext cx="6395982"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a:t>
            </a:r>
            <a:r>
              <a:rPr lang="en-US" altLang="zh-CN" sz="3600" dirty="0" smtClean="0">
                <a:latin typeface="Times New Roman" panose="02020603050405020304" pitchFamily="18" charset="0"/>
                <a:cs typeface="Times New Roman" panose="02020603050405020304" pitchFamily="18" charset="0"/>
              </a:rPr>
              <a:t>of Binding Energy</a:t>
            </a:r>
            <a:endParaRPr lang="zh-CN" altLang="en-US" sz="3600" dirty="0">
              <a:latin typeface="Times New Roman" panose="02020603050405020304" pitchFamily="18" charset="0"/>
              <a:cs typeface="Times New Roman" panose="02020603050405020304" pitchFamily="18" charset="0"/>
            </a:endParaRPr>
          </a:p>
        </p:txBody>
      </p:sp>
      <p:sp>
        <p:nvSpPr>
          <p:cNvPr id="3" name="矩形 2"/>
          <p:cNvSpPr/>
          <p:nvPr/>
        </p:nvSpPr>
        <p:spPr>
          <a:xfrm>
            <a:off x="3312703" y="2542657"/>
            <a:ext cx="1954381"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center of </a:t>
            </a:r>
            <a:r>
              <a:rPr lang="en-US" altLang="zh-CN" dirty="0" smtClean="0">
                <a:latin typeface="Times New Roman" panose="02020603050405020304" pitchFamily="18" charset="0"/>
                <a:cs typeface="Times New Roman" panose="02020603050405020304" pitchFamily="18" charset="0"/>
              </a:rPr>
              <a:t>mass(cm)</a:t>
            </a:r>
            <a:endParaRPr lang="zh-CN" altLang="en-US" dirty="0">
              <a:latin typeface="Times New Roman" panose="02020603050405020304" pitchFamily="18" charset="0"/>
              <a:cs typeface="Times New Roman" panose="02020603050405020304" pitchFamily="18" charset="0"/>
            </a:endParaRPr>
          </a:p>
        </p:txBody>
      </p:sp>
      <p:cxnSp>
        <p:nvCxnSpPr>
          <p:cNvPr id="5" name="直接箭头连接符 4"/>
          <p:cNvCxnSpPr/>
          <p:nvPr/>
        </p:nvCxnSpPr>
        <p:spPr>
          <a:xfrm>
            <a:off x="1613652" y="4095093"/>
            <a:ext cx="49685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73892" y="4101564"/>
            <a:ext cx="510076"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V</a:t>
            </a:r>
            <a:r>
              <a:rPr lang="en-US" altLang="zh-CN" sz="2400" baseline="-25000" dirty="0" smtClean="0">
                <a:latin typeface="Times New Roman" panose="02020603050405020304" pitchFamily="18" charset="0"/>
                <a:cs typeface="Times New Roman" panose="02020603050405020304" pitchFamily="18" charset="0"/>
              </a:rPr>
              <a:t>0</a:t>
            </a:r>
            <a:endParaRPr lang="zh-CN" altLang="en-US" sz="2400" baseline="-25000" dirty="0">
              <a:latin typeface="Times New Roman" panose="02020603050405020304" pitchFamily="18" charset="0"/>
              <a:cs typeface="Times New Roman" panose="02020603050405020304" pitchFamily="18" charset="0"/>
            </a:endParaRPr>
          </a:p>
        </p:txBody>
      </p:sp>
      <p:sp>
        <p:nvSpPr>
          <p:cNvPr id="7" name="椭圆 6"/>
          <p:cNvSpPr/>
          <p:nvPr/>
        </p:nvSpPr>
        <p:spPr>
          <a:xfrm>
            <a:off x="1541644" y="4023085"/>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1118130" y="3870731"/>
            <a:ext cx="423514"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m</a:t>
            </a:r>
            <a:endParaRPr lang="zh-CN" alt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45500" y="4149080"/>
            <a:ext cx="3216778" cy="461665"/>
          </a:xfrm>
          <a:prstGeom prst="rect">
            <a:avLst/>
          </a:prstGeom>
          <a:noFill/>
        </p:spPr>
        <p:txBody>
          <a:bodyPr wrap="none" rtlCol="0">
            <a:spAutoFit/>
          </a:bodyPr>
          <a:lstStyle/>
          <a:p>
            <a:r>
              <a:rPr lang="en-US" altLang="zh-CN" sz="2400" dirty="0" err="1" smtClean="0">
                <a:latin typeface="Times New Roman" panose="02020603050405020304" pitchFamily="18" charset="0"/>
                <a:cs typeface="Times New Roman" panose="02020603050405020304" pitchFamily="18" charset="0"/>
              </a:rPr>
              <a:t>monoenergetic</a:t>
            </a:r>
            <a:r>
              <a:rPr lang="en-US" altLang="zh-CN" sz="2400" dirty="0" smtClean="0">
                <a:latin typeface="Times New Roman" panose="02020603050405020304" pitchFamily="18" charset="0"/>
                <a:cs typeface="Times New Roman" panose="02020603050405020304" pitchFamily="18" charset="0"/>
              </a:rPr>
              <a:t> ion beam</a:t>
            </a:r>
            <a:endParaRPr lang="zh-CN" altLang="en-US" sz="2400" dirty="0">
              <a:latin typeface="Times New Roman" panose="02020603050405020304" pitchFamily="18" charset="0"/>
              <a:cs typeface="Times New Roman" panose="02020603050405020304" pitchFamily="18" charset="0"/>
            </a:endParaRPr>
          </a:p>
        </p:txBody>
      </p:sp>
      <p:sp>
        <p:nvSpPr>
          <p:cNvPr id="10" name="椭圆 9"/>
          <p:cNvSpPr/>
          <p:nvPr/>
        </p:nvSpPr>
        <p:spPr>
          <a:xfrm>
            <a:off x="4766898" y="1430797"/>
            <a:ext cx="144016" cy="1440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p:cNvCxnSpPr>
            <a:stCxn id="10" idx="1"/>
          </p:cNvCxnSpPr>
          <p:nvPr/>
        </p:nvCxnSpPr>
        <p:spPr>
          <a:xfrm>
            <a:off x="4787989" y="1451888"/>
            <a:ext cx="1794215" cy="26432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965643" y="1113148"/>
            <a:ext cx="458780"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M</a:t>
            </a:r>
            <a:endParaRPr lang="zh-CN" altLang="en-US"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781547" y="2311825"/>
            <a:ext cx="338554" cy="461665"/>
          </a:xfrm>
          <a:prstGeom prst="rect">
            <a:avLst/>
          </a:prstGeom>
          <a:noFill/>
        </p:spPr>
        <p:txBody>
          <a:bodyPr wrap="none" rtlCol="0">
            <a:spAutoFit/>
          </a:bodyPr>
          <a:lstStyle/>
          <a:p>
            <a:r>
              <a:rPr lang="en-US" altLang="zh-CN" sz="2400" dirty="0" smtClean="0"/>
              <a:t>v</a:t>
            </a:r>
            <a:endParaRPr lang="zh-CN" altLang="en-US" sz="2400" dirty="0"/>
          </a:p>
        </p:txBody>
      </p:sp>
      <p:sp>
        <p:nvSpPr>
          <p:cNvPr id="15" name="TextBox 14"/>
          <p:cNvSpPr txBox="1"/>
          <p:nvPr/>
        </p:nvSpPr>
        <p:spPr>
          <a:xfrm>
            <a:off x="5424423" y="1113148"/>
            <a:ext cx="2080249" cy="461665"/>
          </a:xfrm>
          <a:prstGeom prst="rect">
            <a:avLst/>
          </a:prstGeom>
          <a:noFill/>
        </p:spPr>
        <p:txBody>
          <a:bodyPr wrap="none" rtlCol="0">
            <a:spAutoFit/>
          </a:bodyPr>
          <a:lstStyle/>
          <a:p>
            <a:r>
              <a:rPr lang="en-US" altLang="zh-CN" sz="2400" dirty="0" smtClean="0"/>
              <a:t>target molecule</a:t>
            </a:r>
            <a:endParaRPr lang="zh-CN" altLang="en-US" sz="2400" dirty="0"/>
          </a:p>
        </p:txBody>
      </p:sp>
      <p:cxnSp>
        <p:nvCxnSpPr>
          <p:cNvPr id="17" name="直接箭头连接符 16"/>
          <p:cNvCxnSpPr>
            <a:stCxn id="7" idx="2"/>
            <a:endCxn id="10" idx="2"/>
          </p:cNvCxnSpPr>
          <p:nvPr/>
        </p:nvCxnSpPr>
        <p:spPr>
          <a:xfrm flipV="1">
            <a:off x="1541644" y="1502805"/>
            <a:ext cx="3225254" cy="25922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773892" y="2222885"/>
            <a:ext cx="127519" cy="1275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箭头连接符 20"/>
          <p:cNvCxnSpPr>
            <a:stCxn id="19" idx="5"/>
          </p:cNvCxnSpPr>
          <p:nvPr/>
        </p:nvCxnSpPr>
        <p:spPr>
          <a:xfrm>
            <a:off x="3882736" y="2331729"/>
            <a:ext cx="2699468" cy="1763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96695" y="3014973"/>
            <a:ext cx="782587" cy="461665"/>
          </a:xfrm>
          <a:prstGeom prst="rect">
            <a:avLst/>
          </a:prstGeom>
          <a:noFill/>
        </p:spPr>
        <p:txBody>
          <a:bodyPr wrap="none" rtlCol="0">
            <a:spAutoFit/>
          </a:bodyPr>
          <a:lstStyle/>
          <a:p>
            <a:r>
              <a:rPr lang="en-US" altLang="zh-CN" sz="2400" dirty="0" err="1" smtClean="0"/>
              <a:t>Vcm</a:t>
            </a:r>
            <a:endParaRPr lang="zh-CN" altLang="en-US" sz="2400" dirty="0"/>
          </a:p>
        </p:txBody>
      </p:sp>
      <p:cxnSp>
        <p:nvCxnSpPr>
          <p:cNvPr id="24" name="直接箭头连接符 23"/>
          <p:cNvCxnSpPr/>
          <p:nvPr/>
        </p:nvCxnSpPr>
        <p:spPr>
          <a:xfrm flipV="1">
            <a:off x="1469636" y="2150877"/>
            <a:ext cx="2160240" cy="17198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3629876" y="1343980"/>
            <a:ext cx="1008112" cy="80689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710418" y="1271972"/>
            <a:ext cx="423514"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m</a:t>
            </a:r>
            <a:endParaRPr lang="zh-CN" altLang="en-US" sz="2400"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2026209" y="2681156"/>
            <a:ext cx="458780"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M</a:t>
            </a:r>
            <a:endParaRPr lang="zh-CN" altLang="en-US" sz="2400" dirty="0">
              <a:latin typeface="Times New Roman" panose="02020603050405020304" pitchFamily="18" charset="0"/>
              <a:cs typeface="Times New Roman" panose="02020603050405020304" pitchFamily="18" charset="0"/>
            </a:endParaRPr>
          </a:p>
        </p:txBody>
      </p:sp>
      <p:cxnSp>
        <p:nvCxnSpPr>
          <p:cNvPr id="32" name="直接箭头连接符 31"/>
          <p:cNvCxnSpPr/>
          <p:nvPr/>
        </p:nvCxnSpPr>
        <p:spPr>
          <a:xfrm flipV="1">
            <a:off x="965580" y="926742"/>
            <a:ext cx="3324313" cy="25498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264834" y="1574813"/>
            <a:ext cx="407484" cy="461665"/>
          </a:xfrm>
          <a:prstGeom prst="rect">
            <a:avLst/>
          </a:prstGeom>
          <a:noFill/>
        </p:spPr>
        <p:txBody>
          <a:bodyPr wrap="none" rtlCol="0">
            <a:spAutoFit/>
          </a:bodyPr>
          <a:lstStyle/>
          <a:p>
            <a:r>
              <a:rPr lang="en-US" altLang="zh-CN" sz="2400" dirty="0" smtClean="0"/>
              <a:t>V</a:t>
            </a:r>
            <a:endParaRPr lang="zh-CN" altLang="en-US" sz="2400" dirty="0"/>
          </a:p>
        </p:txBody>
      </p:sp>
      <p:cxnSp>
        <p:nvCxnSpPr>
          <p:cNvPr id="37" name="直接箭头连接符 36"/>
          <p:cNvCxnSpPr/>
          <p:nvPr/>
        </p:nvCxnSpPr>
        <p:spPr>
          <a:xfrm flipV="1">
            <a:off x="1685660" y="2350404"/>
            <a:ext cx="2236515" cy="18166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803917" y="3258752"/>
            <a:ext cx="864339" cy="369332"/>
          </a:xfrm>
          <a:prstGeom prst="rect">
            <a:avLst/>
          </a:prstGeom>
          <a:noFill/>
        </p:spPr>
        <p:txBody>
          <a:bodyPr wrap="none" rtlCol="0">
            <a:spAutoFit/>
          </a:bodyPr>
          <a:lstStyle/>
          <a:p>
            <a:r>
              <a:rPr lang="en-US" altLang="zh-CN" dirty="0" smtClean="0"/>
              <a:t>V</a:t>
            </a:r>
            <a:r>
              <a:rPr lang="en-US" altLang="zh-CN" baseline="-25000" dirty="0" smtClean="0"/>
              <a:t>0</a:t>
            </a:r>
            <a:r>
              <a:rPr lang="en-US" altLang="zh-CN" dirty="0" smtClean="0"/>
              <a:t>(cm)</a:t>
            </a:r>
            <a:endParaRPr lang="zh-CN" altLang="en-US" dirty="0"/>
          </a:p>
        </p:txBody>
      </p:sp>
      <p:sp>
        <p:nvSpPr>
          <p:cNvPr id="39" name="TextBox 38"/>
          <p:cNvSpPr txBox="1"/>
          <p:nvPr/>
        </p:nvSpPr>
        <p:spPr>
          <a:xfrm>
            <a:off x="4225152" y="1981072"/>
            <a:ext cx="736099" cy="369332"/>
          </a:xfrm>
          <a:prstGeom prst="rect">
            <a:avLst/>
          </a:prstGeom>
          <a:noFill/>
        </p:spPr>
        <p:txBody>
          <a:bodyPr wrap="none" rtlCol="0">
            <a:spAutoFit/>
          </a:bodyPr>
          <a:lstStyle/>
          <a:p>
            <a:r>
              <a:rPr lang="en-US" altLang="zh-CN" dirty="0" smtClean="0"/>
              <a:t>v(cm)</a:t>
            </a:r>
            <a:endParaRPr lang="zh-CN" altLang="en-US" dirty="0"/>
          </a:p>
        </p:txBody>
      </p:sp>
      <p:cxnSp>
        <p:nvCxnSpPr>
          <p:cNvPr id="41" name="直接箭头连接符 40"/>
          <p:cNvCxnSpPr>
            <a:stCxn id="10" idx="4"/>
            <a:endCxn id="19" idx="5"/>
          </p:cNvCxnSpPr>
          <p:nvPr/>
        </p:nvCxnSpPr>
        <p:spPr>
          <a:xfrm flipH="1">
            <a:off x="3882736" y="1574813"/>
            <a:ext cx="956170" cy="7569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42" name="对象 41"/>
          <p:cNvGraphicFramePr>
            <a:graphicFrameLocks noChangeAspect="1"/>
          </p:cNvGraphicFramePr>
          <p:nvPr>
            <p:extLst>
              <p:ext uri="{D42A27DB-BD31-4B8C-83A1-F6EECF244321}">
                <p14:modId xmlns:p14="http://schemas.microsoft.com/office/powerpoint/2010/main" xmlns="" val="2919445677"/>
              </p:ext>
            </p:extLst>
          </p:nvPr>
        </p:nvGraphicFramePr>
        <p:xfrm>
          <a:off x="1969261" y="4600410"/>
          <a:ext cx="2533650" cy="2133600"/>
        </p:xfrm>
        <a:graphic>
          <a:graphicData uri="http://schemas.openxmlformats.org/presentationml/2006/ole">
            <p:oleObj spid="_x0000_s16486" name="公式" r:id="rId4" imgW="1282680" imgH="1079280" progId="Equation.3">
              <p:embed/>
            </p:oleObj>
          </a:graphicData>
        </a:graphic>
      </p:graphicFrame>
      <p:graphicFrame>
        <p:nvGraphicFramePr>
          <p:cNvPr id="43" name="对象 42"/>
          <p:cNvGraphicFramePr>
            <a:graphicFrameLocks noChangeAspect="1"/>
          </p:cNvGraphicFramePr>
          <p:nvPr>
            <p:extLst>
              <p:ext uri="{D42A27DB-BD31-4B8C-83A1-F6EECF244321}">
                <p14:modId xmlns:p14="http://schemas.microsoft.com/office/powerpoint/2010/main" xmlns="" val="2359838196"/>
              </p:ext>
            </p:extLst>
          </p:nvPr>
        </p:nvGraphicFramePr>
        <p:xfrm>
          <a:off x="5781547" y="4167101"/>
          <a:ext cx="2029316" cy="720080"/>
        </p:xfrm>
        <a:graphic>
          <a:graphicData uri="http://schemas.openxmlformats.org/presentationml/2006/ole">
            <p:oleObj spid="_x0000_s16487" name="公式" r:id="rId5" imgW="1180800" imgH="419040" progId="Equation.3">
              <p:embed/>
            </p:oleObj>
          </a:graphicData>
        </a:graphic>
      </p:graphicFrame>
      <p:sp>
        <p:nvSpPr>
          <p:cNvPr id="44" name="TextBox 43"/>
          <p:cNvSpPr txBox="1"/>
          <p:nvPr/>
        </p:nvSpPr>
        <p:spPr>
          <a:xfrm>
            <a:off x="6453865" y="4912787"/>
            <a:ext cx="930063" cy="461665"/>
          </a:xfrm>
          <a:prstGeom prst="rect">
            <a:avLst/>
          </a:prstGeom>
          <a:noFill/>
        </p:spPr>
        <p:txBody>
          <a:bodyPr wrap="none" rtlCol="0">
            <a:spAutoFit/>
          </a:bodyPr>
          <a:lstStyle/>
          <a:p>
            <a:r>
              <a:rPr lang="en-US" altLang="zh-CN" sz="2400" dirty="0" smtClean="0"/>
              <a:t>if v=0</a:t>
            </a:r>
            <a:endParaRPr lang="zh-CN" altLang="en-US" sz="2400" dirty="0"/>
          </a:p>
        </p:txBody>
      </p:sp>
      <p:graphicFrame>
        <p:nvGraphicFramePr>
          <p:cNvPr id="45" name="对象 44"/>
          <p:cNvGraphicFramePr>
            <a:graphicFrameLocks noChangeAspect="1"/>
          </p:cNvGraphicFramePr>
          <p:nvPr>
            <p:extLst>
              <p:ext uri="{D42A27DB-BD31-4B8C-83A1-F6EECF244321}">
                <p14:modId xmlns:p14="http://schemas.microsoft.com/office/powerpoint/2010/main" xmlns="" val="2460688393"/>
              </p:ext>
            </p:extLst>
          </p:nvPr>
        </p:nvGraphicFramePr>
        <p:xfrm>
          <a:off x="4766898" y="5374452"/>
          <a:ext cx="4254500" cy="720725"/>
        </p:xfrm>
        <a:graphic>
          <a:graphicData uri="http://schemas.openxmlformats.org/presentationml/2006/ole">
            <p:oleObj spid="_x0000_s16488" name="公式" r:id="rId6" imgW="2476440" imgH="419040" progId="Equation.3">
              <p:embed/>
            </p:oleObj>
          </a:graphicData>
        </a:graphic>
      </p:graphicFrame>
      <p:sp>
        <p:nvSpPr>
          <p:cNvPr id="46" name="矩形 45"/>
          <p:cNvSpPr/>
          <p:nvPr/>
        </p:nvSpPr>
        <p:spPr>
          <a:xfrm>
            <a:off x="5375013" y="6241385"/>
            <a:ext cx="3478260" cy="369332"/>
          </a:xfrm>
          <a:prstGeom prst="rect">
            <a:avLst/>
          </a:prstGeom>
        </p:spPr>
        <p:txBody>
          <a:bodyPr wrap="none">
            <a:spAutoFit/>
          </a:bodyPr>
          <a:lstStyle/>
          <a:p>
            <a:r>
              <a:rPr lang="en-US" altLang="zh-CN" i="1" dirty="0" smtClean="0"/>
              <a:t>E</a:t>
            </a:r>
            <a:r>
              <a:rPr lang="en-US" altLang="zh-CN" i="1" baseline="-25000" dirty="0" smtClean="0"/>
              <a:t>0 </a:t>
            </a:r>
            <a:r>
              <a:rPr lang="en-US" altLang="zh-CN" i="1" dirty="0" smtClean="0"/>
              <a:t>is nominal center of mass </a:t>
            </a:r>
            <a:r>
              <a:rPr lang="en-US" altLang="zh-CN" i="1" dirty="0"/>
              <a:t>energy</a:t>
            </a:r>
            <a:endParaRPr lang="zh-CN" altLang="en-US" dirty="0"/>
          </a:p>
        </p:txBody>
      </p:sp>
      <p:sp>
        <p:nvSpPr>
          <p:cNvPr id="4" name="TextBox 3"/>
          <p:cNvSpPr txBox="1"/>
          <p:nvPr/>
        </p:nvSpPr>
        <p:spPr>
          <a:xfrm>
            <a:off x="60844" y="808509"/>
            <a:ext cx="4134465" cy="461665"/>
          </a:xfrm>
          <a:prstGeom prst="rect">
            <a:avLst/>
          </a:prstGeom>
          <a:noFill/>
        </p:spPr>
        <p:txBody>
          <a:bodyPr wrap="none" rtlCol="0">
            <a:spAutoFit/>
          </a:bodyPr>
          <a:lstStyle/>
          <a:p>
            <a:r>
              <a:rPr lang="en-US" altLang="zh-CN" sz="2400" dirty="0" smtClean="0"/>
              <a:t>how to get the relative velocity?</a:t>
            </a:r>
            <a:endParaRPr lang="zh-CN" altLang="en-US" sz="2400" dirty="0"/>
          </a:p>
        </p:txBody>
      </p:sp>
      <p:sp>
        <p:nvSpPr>
          <p:cNvPr id="34" name="灯片编号占位符 33"/>
          <p:cNvSpPr>
            <a:spLocks noGrp="1"/>
          </p:cNvSpPr>
          <p:nvPr>
            <p:ph type="sldNum" sz="quarter" idx="12"/>
          </p:nvPr>
        </p:nvSpPr>
        <p:spPr/>
        <p:txBody>
          <a:bodyPr/>
          <a:lstStyle/>
          <a:p>
            <a:fld id="{0C913308-F349-4B6D-A68A-DD1791B4A57B}" type="slidenum">
              <a:rPr lang="zh-CN" altLang="en-US" smtClean="0"/>
              <a:pPr/>
              <a:t>15</a:t>
            </a:fld>
            <a:endParaRPr lang="zh-CN" altLang="en-US" dirty="0"/>
          </a:p>
        </p:txBody>
      </p:sp>
    </p:spTree>
    <p:extLst>
      <p:ext uri="{BB962C8B-B14F-4D97-AF65-F5344CB8AC3E}">
        <p14:creationId xmlns:p14="http://schemas.microsoft.com/office/powerpoint/2010/main" xmlns="" val="374757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3" grpId="0"/>
      <p:bldP spid="14" grpId="0"/>
      <p:bldP spid="15" grpId="0"/>
      <p:bldP spid="19" grpId="0" animBg="1"/>
      <p:bldP spid="22" grpId="0"/>
      <p:bldP spid="29" grpId="0"/>
      <p:bldP spid="30" grpId="0"/>
      <p:bldP spid="35" grpId="0"/>
      <p:bldP spid="38" grpId="0"/>
      <p:bldP spid="39" grpId="0"/>
      <p:bldP spid="44"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370" y="116632"/>
            <a:ext cx="6395982"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a:t>
            </a:r>
            <a:r>
              <a:rPr lang="en-US" altLang="zh-CN" sz="3600" dirty="0" smtClean="0">
                <a:latin typeface="Times New Roman" panose="02020603050405020304" pitchFamily="18" charset="0"/>
                <a:cs typeface="Times New Roman" panose="02020603050405020304" pitchFamily="18" charset="0"/>
              </a:rPr>
              <a:t>of Binding Energy</a:t>
            </a:r>
            <a:endParaRPr lang="zh-CN" altLang="en-US" sz="3600" dirty="0">
              <a:latin typeface="Times New Roman" panose="02020603050405020304" pitchFamily="18" charset="0"/>
              <a:cs typeface="Times New Roman" panose="02020603050405020304" pitchFamily="18" charset="0"/>
            </a:endParaRPr>
          </a:p>
        </p:txBody>
      </p:sp>
      <p:sp>
        <p:nvSpPr>
          <p:cNvPr id="3" name="矩形 2"/>
          <p:cNvSpPr/>
          <p:nvPr/>
        </p:nvSpPr>
        <p:spPr>
          <a:xfrm>
            <a:off x="827584" y="908720"/>
            <a:ext cx="7488832" cy="461665"/>
          </a:xfrm>
          <a:prstGeom prst="rect">
            <a:avLst/>
          </a:prstGeom>
        </p:spPr>
        <p:txBody>
          <a:bodyPr wrap="square">
            <a:spAutoFit/>
          </a:bodyPr>
          <a:lstStyle/>
          <a:p>
            <a:r>
              <a:rPr lang="en-US" altLang="zh-CN" sz="2400" dirty="0"/>
              <a:t>the thermal distribution of </a:t>
            </a:r>
            <a:r>
              <a:rPr lang="en-US" altLang="zh-CN" sz="2400" i="1" dirty="0"/>
              <a:t>v </a:t>
            </a:r>
            <a:r>
              <a:rPr lang="en-US" altLang="zh-CN" sz="2400" dirty="0"/>
              <a:t>gives rise </a:t>
            </a:r>
            <a:r>
              <a:rPr lang="en-US" altLang="zh-CN" sz="2400" dirty="0" smtClean="0"/>
              <a:t>to a </a:t>
            </a:r>
            <a:r>
              <a:rPr lang="en-US" altLang="zh-CN" sz="2400" dirty="0"/>
              <a:t>distribution of </a:t>
            </a:r>
            <a:r>
              <a:rPr lang="en-US" altLang="zh-CN" sz="2400" i="1" dirty="0"/>
              <a:t>V</a:t>
            </a:r>
            <a:endParaRPr lang="zh-CN" altLang="en-US" sz="2400" dirty="0"/>
          </a:p>
        </p:txBody>
      </p:sp>
      <p:sp>
        <p:nvSpPr>
          <p:cNvPr id="5" name="同心圆 4"/>
          <p:cNvSpPr/>
          <p:nvPr/>
        </p:nvSpPr>
        <p:spPr>
          <a:xfrm>
            <a:off x="827584" y="2204864"/>
            <a:ext cx="2448272" cy="2448272"/>
          </a:xfrm>
          <a:prstGeom prst="donut">
            <a:avLst>
              <a:gd name="adj" fmla="val 3379"/>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同心圆 5"/>
          <p:cNvSpPr/>
          <p:nvPr/>
        </p:nvSpPr>
        <p:spPr>
          <a:xfrm>
            <a:off x="2771800" y="2651731"/>
            <a:ext cx="1800200" cy="1800200"/>
          </a:xfrm>
          <a:prstGeom prst="donut">
            <a:avLst>
              <a:gd name="adj" fmla="val 5008"/>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8" name="直接箭头连接符 7"/>
          <p:cNvCxnSpPr/>
          <p:nvPr/>
        </p:nvCxnSpPr>
        <p:spPr>
          <a:xfrm>
            <a:off x="2051720" y="3551831"/>
            <a:ext cx="162018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flipV="1">
            <a:off x="3131840" y="2924944"/>
            <a:ext cx="540060" cy="6268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2051720" y="2924944"/>
            <a:ext cx="1080120" cy="626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1191" y="3553391"/>
            <a:ext cx="510076" cy="461665"/>
          </a:xfrm>
          <a:prstGeom prst="rect">
            <a:avLst/>
          </a:prstGeom>
          <a:noFill/>
        </p:spPr>
        <p:txBody>
          <a:bodyPr wrap="none" rtlCol="0">
            <a:spAutoFit/>
          </a:bodyPr>
          <a:lstStyle/>
          <a:p>
            <a:r>
              <a:rPr lang="en-US" altLang="zh-CN" sz="2400" dirty="0" smtClean="0"/>
              <a:t>V</a:t>
            </a:r>
            <a:r>
              <a:rPr lang="en-US" altLang="zh-CN" sz="2400" baseline="-25000" dirty="0" smtClean="0"/>
              <a:t>0</a:t>
            </a:r>
            <a:endParaRPr lang="zh-CN" altLang="en-US" sz="2400" baseline="-25000" dirty="0"/>
          </a:p>
        </p:txBody>
      </p:sp>
      <p:sp>
        <p:nvSpPr>
          <p:cNvPr id="16" name="菱形 15"/>
          <p:cNvSpPr/>
          <p:nvPr/>
        </p:nvSpPr>
        <p:spPr>
          <a:xfrm>
            <a:off x="3059832" y="2795747"/>
            <a:ext cx="144016" cy="12919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菱形 16"/>
          <p:cNvSpPr/>
          <p:nvPr/>
        </p:nvSpPr>
        <p:spPr>
          <a:xfrm>
            <a:off x="2931506" y="4061870"/>
            <a:ext cx="144016" cy="12919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3401870" y="2967335"/>
            <a:ext cx="338554" cy="461665"/>
          </a:xfrm>
          <a:prstGeom prst="rect">
            <a:avLst/>
          </a:prstGeom>
          <a:noFill/>
        </p:spPr>
        <p:txBody>
          <a:bodyPr wrap="none" rtlCol="0">
            <a:spAutoFit/>
          </a:bodyPr>
          <a:lstStyle/>
          <a:p>
            <a:r>
              <a:rPr lang="en-US" altLang="zh-CN" sz="2400" dirty="0"/>
              <a:t>v</a:t>
            </a:r>
            <a:endParaRPr lang="zh-CN" altLang="en-US" sz="2400" baseline="-25000" dirty="0"/>
          </a:p>
        </p:txBody>
      </p:sp>
      <p:sp>
        <p:nvSpPr>
          <p:cNvPr id="19" name="TextBox 18"/>
          <p:cNvSpPr txBox="1"/>
          <p:nvPr/>
        </p:nvSpPr>
        <p:spPr>
          <a:xfrm>
            <a:off x="2253226" y="2860345"/>
            <a:ext cx="407484" cy="461665"/>
          </a:xfrm>
          <a:prstGeom prst="rect">
            <a:avLst/>
          </a:prstGeom>
          <a:noFill/>
        </p:spPr>
        <p:txBody>
          <a:bodyPr wrap="none" rtlCol="0">
            <a:spAutoFit/>
          </a:bodyPr>
          <a:lstStyle/>
          <a:p>
            <a:r>
              <a:rPr lang="en-US" altLang="zh-CN" sz="2400" dirty="0" smtClean="0"/>
              <a:t>V</a:t>
            </a:r>
            <a:endParaRPr lang="zh-CN" altLang="en-US" sz="2400" baseline="-25000" dirty="0"/>
          </a:p>
        </p:txBody>
      </p:sp>
      <p:cxnSp>
        <p:nvCxnSpPr>
          <p:cNvPr id="21" name="直接连接符 20"/>
          <p:cNvCxnSpPr/>
          <p:nvPr/>
        </p:nvCxnSpPr>
        <p:spPr>
          <a:xfrm>
            <a:off x="3671900" y="3553391"/>
            <a:ext cx="0" cy="1819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3275856" y="3551831"/>
            <a:ext cx="0" cy="18213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275856" y="5085184"/>
            <a:ext cx="39604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29390" y="5411740"/>
            <a:ext cx="835485" cy="461665"/>
          </a:xfrm>
          <a:prstGeom prst="rect">
            <a:avLst/>
          </a:prstGeom>
          <a:noFill/>
        </p:spPr>
        <p:txBody>
          <a:bodyPr wrap="none" rtlCol="0">
            <a:spAutoFit/>
          </a:bodyPr>
          <a:lstStyle/>
          <a:p>
            <a:r>
              <a:rPr lang="en-US" altLang="zh-CN" sz="2400" dirty="0" smtClean="0"/>
              <a:t>V</a:t>
            </a:r>
            <a:r>
              <a:rPr lang="en-US" altLang="zh-CN" sz="2400" baseline="-25000" dirty="0" smtClean="0"/>
              <a:t>0</a:t>
            </a:r>
            <a:r>
              <a:rPr lang="en-US" altLang="zh-CN" sz="2400" dirty="0" smtClean="0"/>
              <a:t>-V</a:t>
            </a:r>
            <a:endParaRPr lang="zh-CN" altLang="en-US" sz="2400" dirty="0"/>
          </a:p>
        </p:txBody>
      </p:sp>
      <p:cxnSp>
        <p:nvCxnSpPr>
          <p:cNvPr id="28" name="直接连接符 27"/>
          <p:cNvCxnSpPr>
            <a:stCxn id="5" idx="2"/>
          </p:cNvCxnSpPr>
          <p:nvPr/>
        </p:nvCxnSpPr>
        <p:spPr>
          <a:xfrm>
            <a:off x="827584" y="3429000"/>
            <a:ext cx="0" cy="2444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a:off x="827584" y="4797152"/>
            <a:ext cx="284431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742271" y="4854351"/>
            <a:ext cx="906017" cy="461665"/>
          </a:xfrm>
          <a:prstGeom prst="rect">
            <a:avLst/>
          </a:prstGeom>
          <a:noFill/>
        </p:spPr>
        <p:txBody>
          <a:bodyPr wrap="none" rtlCol="0">
            <a:spAutoFit/>
          </a:bodyPr>
          <a:lstStyle/>
          <a:p>
            <a:r>
              <a:rPr lang="en-US" altLang="zh-CN" sz="2400" dirty="0" smtClean="0"/>
              <a:t>V</a:t>
            </a:r>
            <a:r>
              <a:rPr lang="en-US" altLang="zh-CN" sz="2400" baseline="-25000" dirty="0" smtClean="0"/>
              <a:t>0</a:t>
            </a:r>
            <a:r>
              <a:rPr lang="en-US" altLang="zh-CN" sz="2400" dirty="0"/>
              <a:t>+</a:t>
            </a:r>
            <a:r>
              <a:rPr lang="en-US" altLang="zh-CN" sz="2400" dirty="0" smtClean="0"/>
              <a:t>V</a:t>
            </a:r>
            <a:endParaRPr lang="zh-CN" altLang="en-US" sz="2400" dirty="0"/>
          </a:p>
        </p:txBody>
      </p:sp>
      <p:cxnSp>
        <p:nvCxnSpPr>
          <p:cNvPr id="35" name="直接箭头连接符 34"/>
          <p:cNvCxnSpPr>
            <a:endCxn id="5" idx="0"/>
          </p:cNvCxnSpPr>
          <p:nvPr/>
        </p:nvCxnSpPr>
        <p:spPr>
          <a:xfrm>
            <a:off x="2051720" y="1988840"/>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2051720" y="2276872"/>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210122" y="1836351"/>
            <a:ext cx="663964" cy="461665"/>
          </a:xfrm>
          <a:prstGeom prst="rect">
            <a:avLst/>
          </a:prstGeom>
          <a:noFill/>
        </p:spPr>
        <p:txBody>
          <a:bodyPr wrap="none" rtlCol="0">
            <a:spAutoFit/>
          </a:bodyPr>
          <a:lstStyle/>
          <a:p>
            <a:r>
              <a:rPr lang="en-US" altLang="zh-CN" sz="2400" dirty="0" smtClean="0"/>
              <a:t>dV</a:t>
            </a:r>
            <a:r>
              <a:rPr lang="en-US" altLang="zh-CN" sz="2400" baseline="-25000" dirty="0" smtClean="0"/>
              <a:t>0</a:t>
            </a:r>
            <a:endParaRPr lang="zh-CN" altLang="en-US" sz="2400" baseline="-25000" dirty="0"/>
          </a:p>
        </p:txBody>
      </p:sp>
      <p:cxnSp>
        <p:nvCxnSpPr>
          <p:cNvPr id="41" name="直接箭头连接符 40"/>
          <p:cNvCxnSpPr/>
          <p:nvPr/>
        </p:nvCxnSpPr>
        <p:spPr>
          <a:xfrm>
            <a:off x="3711531" y="2437519"/>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V="1">
            <a:off x="3711531" y="2725551"/>
            <a:ext cx="0"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69933" y="2285030"/>
            <a:ext cx="492443" cy="461665"/>
          </a:xfrm>
          <a:prstGeom prst="rect">
            <a:avLst/>
          </a:prstGeom>
          <a:noFill/>
        </p:spPr>
        <p:txBody>
          <a:bodyPr wrap="none" rtlCol="0">
            <a:spAutoFit/>
          </a:bodyPr>
          <a:lstStyle/>
          <a:p>
            <a:r>
              <a:rPr lang="en-US" altLang="zh-CN" sz="2400" dirty="0" smtClean="0"/>
              <a:t>dv</a:t>
            </a:r>
            <a:endParaRPr lang="zh-CN" altLang="en-US" sz="2400" baseline="-25000" dirty="0"/>
          </a:p>
        </p:txBody>
      </p:sp>
      <p:sp>
        <p:nvSpPr>
          <p:cNvPr id="44" name="TextBox 43"/>
          <p:cNvSpPr txBox="1"/>
          <p:nvPr/>
        </p:nvSpPr>
        <p:spPr>
          <a:xfrm>
            <a:off x="1828943" y="1392045"/>
            <a:ext cx="1933543" cy="461665"/>
          </a:xfrm>
          <a:prstGeom prst="rect">
            <a:avLst/>
          </a:prstGeom>
          <a:noFill/>
        </p:spPr>
        <p:txBody>
          <a:bodyPr wrap="none" rtlCol="0">
            <a:spAutoFit/>
          </a:bodyPr>
          <a:lstStyle/>
          <a:p>
            <a:r>
              <a:rPr lang="en-US" altLang="zh-CN" sz="2400" dirty="0" smtClean="0"/>
              <a:t>velocity space</a:t>
            </a:r>
            <a:endParaRPr lang="zh-CN" altLang="en-US" sz="2400" dirty="0"/>
          </a:p>
        </p:txBody>
      </p:sp>
      <p:sp>
        <p:nvSpPr>
          <p:cNvPr id="45" name="矩形 44"/>
          <p:cNvSpPr/>
          <p:nvPr/>
        </p:nvSpPr>
        <p:spPr>
          <a:xfrm>
            <a:off x="4728374" y="1482408"/>
            <a:ext cx="4314079" cy="707886"/>
          </a:xfrm>
          <a:prstGeom prst="rect">
            <a:avLst/>
          </a:prstGeom>
        </p:spPr>
        <p:txBody>
          <a:bodyPr wrap="square">
            <a:spAutoFit/>
          </a:bodyPr>
          <a:lstStyle/>
          <a:p>
            <a:r>
              <a:rPr lang="el-GR" altLang="zh-CN" sz="2000" dirty="0" smtClean="0">
                <a:ea typeface="宋体"/>
              </a:rPr>
              <a:t>ρ</a:t>
            </a:r>
            <a:r>
              <a:rPr lang="en-US" altLang="zh-CN" sz="2000" dirty="0" smtClean="0">
                <a:ea typeface="宋体"/>
              </a:rPr>
              <a:t>: </a:t>
            </a:r>
            <a:r>
              <a:rPr lang="en-US" altLang="zh-CN" sz="2000" dirty="0" smtClean="0"/>
              <a:t>the </a:t>
            </a:r>
            <a:r>
              <a:rPr lang="en-US" altLang="zh-CN" sz="2000" dirty="0"/>
              <a:t>volume of the </a:t>
            </a:r>
            <a:r>
              <a:rPr lang="en-US" altLang="zh-CN" sz="2000" dirty="0" smtClean="0"/>
              <a:t>red area to </a:t>
            </a:r>
            <a:r>
              <a:rPr lang="en-US" altLang="zh-CN" sz="2000" dirty="0"/>
              <a:t>the </a:t>
            </a:r>
            <a:r>
              <a:rPr lang="en-US" altLang="zh-CN" sz="2000" dirty="0" smtClean="0"/>
              <a:t>volume of </a:t>
            </a:r>
            <a:r>
              <a:rPr lang="en-US" altLang="zh-CN" sz="2000" dirty="0"/>
              <a:t>the whole shell of radius v</a:t>
            </a:r>
            <a:endParaRPr lang="zh-CN" altLang="en-US" sz="2000" dirty="0"/>
          </a:p>
        </p:txBody>
      </p:sp>
      <p:grpSp>
        <p:nvGrpSpPr>
          <p:cNvPr id="49" name="组合 48"/>
          <p:cNvGrpSpPr/>
          <p:nvPr/>
        </p:nvGrpSpPr>
        <p:grpSpPr>
          <a:xfrm>
            <a:off x="5796136" y="2338288"/>
            <a:ext cx="1800200" cy="1800200"/>
            <a:chOff x="5796136" y="2823515"/>
            <a:chExt cx="1800200" cy="1800200"/>
          </a:xfrm>
        </p:grpSpPr>
        <p:sp>
          <p:nvSpPr>
            <p:cNvPr id="46" name="同心圆 45"/>
            <p:cNvSpPr/>
            <p:nvPr/>
          </p:nvSpPr>
          <p:spPr>
            <a:xfrm>
              <a:off x="5796136" y="2823515"/>
              <a:ext cx="1800200" cy="1800200"/>
            </a:xfrm>
            <a:prstGeom prst="donut">
              <a:avLst>
                <a:gd name="adj" fmla="val 5008"/>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菱形 46"/>
            <p:cNvSpPr/>
            <p:nvPr/>
          </p:nvSpPr>
          <p:spPr>
            <a:xfrm>
              <a:off x="6084168" y="2967531"/>
              <a:ext cx="144016" cy="12919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菱形 47"/>
            <p:cNvSpPr/>
            <p:nvPr/>
          </p:nvSpPr>
          <p:spPr>
            <a:xfrm>
              <a:off x="5955842" y="4233654"/>
              <a:ext cx="144016" cy="12919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5975631" y="4334940"/>
            <a:ext cx="1424470" cy="1076800"/>
            <a:chOff x="5955842" y="4565772"/>
            <a:chExt cx="1424470" cy="1076800"/>
          </a:xfrm>
        </p:grpSpPr>
        <p:sp>
          <p:nvSpPr>
            <p:cNvPr id="51" name="菱形 50"/>
            <p:cNvSpPr/>
            <p:nvPr/>
          </p:nvSpPr>
          <p:spPr>
            <a:xfrm>
              <a:off x="6498214" y="4565772"/>
              <a:ext cx="396044" cy="375396"/>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a:stCxn id="51" idx="1"/>
            </p:cNvCxnSpPr>
            <p:nvPr/>
          </p:nvCxnSpPr>
          <p:spPr>
            <a:xfrm>
              <a:off x="6498214" y="4753470"/>
              <a:ext cx="882098" cy="889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51" idx="3"/>
            </p:cNvCxnSpPr>
            <p:nvPr/>
          </p:nvCxnSpPr>
          <p:spPr>
            <a:xfrm flipH="1">
              <a:off x="5955842" y="4753470"/>
              <a:ext cx="938416" cy="889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955842" y="5642572"/>
              <a:ext cx="1424470" cy="0"/>
            </a:xfrm>
            <a:prstGeom prst="line">
              <a:avLst/>
            </a:prstGeom>
          </p:spPr>
          <p:style>
            <a:lnRef idx="1">
              <a:schemeClr val="accent1"/>
            </a:lnRef>
            <a:fillRef idx="0">
              <a:schemeClr val="accent1"/>
            </a:fillRef>
            <a:effectRef idx="0">
              <a:schemeClr val="accent1"/>
            </a:effectRef>
            <a:fontRef idx="minor">
              <a:schemeClr val="tx1"/>
            </a:fontRef>
          </p:style>
        </p:cxnSp>
        <p:sp>
          <p:nvSpPr>
            <p:cNvPr id="60" name="空心弧 59"/>
            <p:cNvSpPr/>
            <p:nvPr/>
          </p:nvSpPr>
          <p:spPr>
            <a:xfrm rot="10800000">
              <a:off x="6471843" y="4565772"/>
              <a:ext cx="432048" cy="550716"/>
            </a:xfrm>
            <a:prstGeom prst="blockArc">
              <a:avLst>
                <a:gd name="adj1" fmla="val 15011796"/>
                <a:gd name="adj2" fmla="val 17424781"/>
                <a:gd name="adj3" fmla="val 1130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TextBox 60"/>
            <p:cNvSpPr txBox="1"/>
            <p:nvPr/>
          </p:nvSpPr>
          <p:spPr>
            <a:xfrm>
              <a:off x="6540229" y="5116489"/>
              <a:ext cx="295274" cy="369332"/>
            </a:xfrm>
            <a:prstGeom prst="rect">
              <a:avLst/>
            </a:prstGeom>
            <a:noFill/>
          </p:spPr>
          <p:txBody>
            <a:bodyPr wrap="none" rtlCol="0">
              <a:spAutoFit/>
            </a:bodyPr>
            <a:lstStyle/>
            <a:p>
              <a:r>
                <a:rPr lang="el-GR" altLang="zh-CN" dirty="0" smtClean="0">
                  <a:ea typeface="宋体"/>
                </a:rPr>
                <a:t>θ</a:t>
              </a:r>
              <a:endParaRPr lang="zh-CN" altLang="en-US" dirty="0"/>
            </a:p>
          </p:txBody>
        </p:sp>
      </p:grpSp>
      <p:graphicFrame>
        <p:nvGraphicFramePr>
          <p:cNvPr id="62" name="对象 61"/>
          <p:cNvGraphicFramePr>
            <a:graphicFrameLocks noChangeAspect="1"/>
          </p:cNvGraphicFramePr>
          <p:nvPr>
            <p:extLst>
              <p:ext uri="{D42A27DB-BD31-4B8C-83A1-F6EECF244321}">
                <p14:modId xmlns:p14="http://schemas.microsoft.com/office/powerpoint/2010/main" xmlns="" val="3164604269"/>
              </p:ext>
            </p:extLst>
          </p:nvPr>
        </p:nvGraphicFramePr>
        <p:xfrm>
          <a:off x="4197358" y="5642572"/>
          <a:ext cx="4814249" cy="936104"/>
        </p:xfrm>
        <a:graphic>
          <a:graphicData uri="http://schemas.openxmlformats.org/presentationml/2006/ole">
            <p:oleObj spid="_x0000_s17442" name="公式" r:id="rId4" imgW="2286000" imgH="444240" progId="Equation.3">
              <p:embed/>
            </p:oleObj>
          </a:graphicData>
        </a:graphic>
      </p:graphicFrame>
      <p:sp>
        <p:nvSpPr>
          <p:cNvPr id="64" name="矩形 63"/>
          <p:cNvSpPr/>
          <p:nvPr/>
        </p:nvSpPr>
        <p:spPr>
          <a:xfrm>
            <a:off x="-5241" y="6488668"/>
            <a:ext cx="4937281" cy="369332"/>
          </a:xfrm>
          <a:prstGeom prst="rect">
            <a:avLst/>
          </a:prstGeom>
        </p:spPr>
        <p:txBody>
          <a:bodyPr wrap="square">
            <a:spAutoFit/>
          </a:bodyPr>
          <a:lstStyle/>
          <a:p>
            <a:r>
              <a:rPr lang="en-US" altLang="zh-CN" dirty="0"/>
              <a:t>G. J. </a:t>
            </a:r>
            <a:r>
              <a:rPr lang="en-US" altLang="zh-CN" dirty="0" smtClean="0"/>
              <a:t>SCHULZT, </a:t>
            </a:r>
            <a:r>
              <a:rPr lang="pt-BR" altLang="zh-CN" dirty="0" smtClean="0"/>
              <a:t>PHYS.REV., </a:t>
            </a:r>
            <a:r>
              <a:rPr lang="en-US" altLang="zh-CN" dirty="0" smtClean="0"/>
              <a:t>32</a:t>
            </a:r>
            <a:r>
              <a:rPr lang="en-US" altLang="zh-CN" dirty="0"/>
              <a:t>, </a:t>
            </a:r>
            <a:r>
              <a:rPr lang="en-US" altLang="zh-CN" dirty="0" smtClean="0"/>
              <a:t>110 (1954</a:t>
            </a:r>
            <a:r>
              <a:rPr lang="en-US" altLang="zh-CN" dirty="0"/>
              <a:t>).</a:t>
            </a:r>
            <a:endParaRPr lang="zh-CN" altLang="en-US" dirty="0"/>
          </a:p>
        </p:txBody>
      </p:sp>
      <p:sp>
        <p:nvSpPr>
          <p:cNvPr id="50" name="灯片编号占位符 49"/>
          <p:cNvSpPr>
            <a:spLocks noGrp="1"/>
          </p:cNvSpPr>
          <p:nvPr>
            <p:ph type="sldNum" sz="quarter" idx="12"/>
          </p:nvPr>
        </p:nvSpPr>
        <p:spPr/>
        <p:txBody>
          <a:bodyPr/>
          <a:lstStyle/>
          <a:p>
            <a:fld id="{0C913308-F349-4B6D-A68A-DD1791B4A57B}" type="slidenum">
              <a:rPr lang="zh-CN" altLang="en-US" smtClean="0"/>
              <a:pPr/>
              <a:t>16</a:t>
            </a:fld>
            <a:endParaRPr lang="zh-CN" altLang="en-US" dirty="0"/>
          </a:p>
        </p:txBody>
      </p:sp>
    </p:spTree>
    <p:extLst>
      <p:ext uri="{BB962C8B-B14F-4D97-AF65-F5344CB8AC3E}">
        <p14:creationId xmlns:p14="http://schemas.microsoft.com/office/powerpoint/2010/main" xmlns="" val="345523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370" y="116632"/>
            <a:ext cx="6395982"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a:t>
            </a:r>
            <a:r>
              <a:rPr lang="en-US" altLang="zh-CN" sz="3600" dirty="0" smtClean="0">
                <a:latin typeface="Times New Roman" panose="02020603050405020304" pitchFamily="18" charset="0"/>
                <a:cs typeface="Times New Roman" panose="02020603050405020304" pitchFamily="18" charset="0"/>
              </a:rPr>
              <a:t>of Binding Energy</a:t>
            </a:r>
            <a:endParaRPr lang="zh-CN" alt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6950" y="1196752"/>
            <a:ext cx="8150821" cy="461665"/>
          </a:xfrm>
          <a:prstGeom prst="rect">
            <a:avLst/>
          </a:prstGeom>
          <a:noFill/>
        </p:spPr>
        <p:txBody>
          <a:bodyPr wrap="none" rtlCol="0">
            <a:spAutoFit/>
          </a:bodyPr>
          <a:lstStyle/>
          <a:p>
            <a:r>
              <a:rPr lang="en-US" altLang="zh-CN" sz="2400" dirty="0" smtClean="0"/>
              <a:t>the ratio of particles with relative velocity between</a:t>
            </a:r>
            <a:r>
              <a:rPr lang="en-US" altLang="zh-CN" sz="2400" i="1" dirty="0" smtClean="0"/>
              <a:t> V </a:t>
            </a:r>
            <a:r>
              <a:rPr lang="en-US" altLang="zh-CN" sz="2400" dirty="0" smtClean="0"/>
              <a:t>and </a:t>
            </a:r>
            <a:r>
              <a:rPr lang="en-US" altLang="zh-CN" sz="2400" i="1" dirty="0" err="1" smtClean="0"/>
              <a:t>V</a:t>
            </a:r>
            <a:r>
              <a:rPr lang="en-US" altLang="zh-CN" sz="2400" dirty="0" err="1" smtClean="0"/>
              <a:t>+d</a:t>
            </a:r>
            <a:r>
              <a:rPr lang="en-US" altLang="zh-CN" sz="2400" i="1" dirty="0" err="1" smtClean="0"/>
              <a:t>V</a:t>
            </a:r>
            <a:endParaRPr lang="zh-CN" altLang="en-US" sz="2400" i="1" dirty="0"/>
          </a:p>
        </p:txBody>
      </p:sp>
      <p:graphicFrame>
        <p:nvGraphicFramePr>
          <p:cNvPr id="4" name="对象 3"/>
          <p:cNvGraphicFramePr>
            <a:graphicFrameLocks noChangeAspect="1"/>
          </p:cNvGraphicFramePr>
          <p:nvPr>
            <p:extLst>
              <p:ext uri="{D42A27DB-BD31-4B8C-83A1-F6EECF244321}">
                <p14:modId xmlns:p14="http://schemas.microsoft.com/office/powerpoint/2010/main" xmlns="" val="67353873"/>
              </p:ext>
            </p:extLst>
          </p:nvPr>
        </p:nvGraphicFramePr>
        <p:xfrm>
          <a:off x="2601520" y="1931575"/>
          <a:ext cx="3881682" cy="1080120"/>
        </p:xfrm>
        <a:graphic>
          <a:graphicData uri="http://schemas.openxmlformats.org/presentationml/2006/ole">
            <p:oleObj spid="_x0000_s18553" name="公式" r:id="rId4" imgW="1460160" imgH="406080" progId="Equation.3">
              <p:embed/>
            </p:oleObj>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xmlns="" val="3921879536"/>
              </p:ext>
            </p:extLst>
          </p:nvPr>
        </p:nvGraphicFramePr>
        <p:xfrm>
          <a:off x="3711826" y="2996952"/>
          <a:ext cx="1661069" cy="1118757"/>
        </p:xfrm>
        <a:graphic>
          <a:graphicData uri="http://schemas.openxmlformats.org/presentationml/2006/ole">
            <p:oleObj spid="_x0000_s18554" name="公式" r:id="rId5" imgW="660240" imgH="444240" progId="Equation.3">
              <p:embed/>
            </p:oleObj>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xmlns="" val="79210700"/>
              </p:ext>
            </p:extLst>
          </p:nvPr>
        </p:nvGraphicFramePr>
        <p:xfrm>
          <a:off x="1835696" y="3861048"/>
          <a:ext cx="5605463" cy="1200150"/>
        </p:xfrm>
        <a:graphic>
          <a:graphicData uri="http://schemas.openxmlformats.org/presentationml/2006/ole">
            <p:oleObj spid="_x0000_s18555" name="公式" r:id="rId6" imgW="2133360" imgH="457200" progId="Equation.3">
              <p:embed/>
            </p:oleObj>
          </a:graphicData>
        </a:graphic>
      </p:graphicFrame>
      <p:sp>
        <p:nvSpPr>
          <p:cNvPr id="7" name="下箭头 6"/>
          <p:cNvSpPr/>
          <p:nvPr/>
        </p:nvSpPr>
        <p:spPr>
          <a:xfrm>
            <a:off x="4283968" y="5008059"/>
            <a:ext cx="432048" cy="432048"/>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xmlns="" val="1889663276"/>
              </p:ext>
            </p:extLst>
          </p:nvPr>
        </p:nvGraphicFramePr>
        <p:xfrm>
          <a:off x="1272728" y="5301208"/>
          <a:ext cx="6886575" cy="1316038"/>
        </p:xfrm>
        <a:graphic>
          <a:graphicData uri="http://schemas.openxmlformats.org/presentationml/2006/ole">
            <p:oleObj spid="_x0000_s18556" name="公式" r:id="rId7" imgW="2590560" imgH="495000" progId="Equation.3">
              <p:embed/>
            </p:oleObj>
          </a:graphicData>
        </a:graphic>
      </p:graphicFrame>
      <p:grpSp>
        <p:nvGrpSpPr>
          <p:cNvPr id="12" name="组合 11"/>
          <p:cNvGrpSpPr/>
          <p:nvPr/>
        </p:nvGrpSpPr>
        <p:grpSpPr>
          <a:xfrm>
            <a:off x="6568782" y="2845527"/>
            <a:ext cx="1044116" cy="1044116"/>
            <a:chOff x="5796136" y="2823515"/>
            <a:chExt cx="1800200" cy="1800200"/>
          </a:xfrm>
        </p:grpSpPr>
        <p:sp>
          <p:nvSpPr>
            <p:cNvPr id="13" name="同心圆 12"/>
            <p:cNvSpPr/>
            <p:nvPr/>
          </p:nvSpPr>
          <p:spPr>
            <a:xfrm>
              <a:off x="5796136" y="2823515"/>
              <a:ext cx="1800200" cy="1800200"/>
            </a:xfrm>
            <a:prstGeom prst="donut">
              <a:avLst>
                <a:gd name="adj" fmla="val 5008"/>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菱形 13"/>
            <p:cNvSpPr/>
            <p:nvPr/>
          </p:nvSpPr>
          <p:spPr>
            <a:xfrm>
              <a:off x="6084168" y="2967531"/>
              <a:ext cx="144016" cy="12919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菱形 14"/>
            <p:cNvSpPr/>
            <p:nvPr/>
          </p:nvSpPr>
          <p:spPr>
            <a:xfrm>
              <a:off x="5955842" y="4233654"/>
              <a:ext cx="144016" cy="129197"/>
            </a:xfrm>
            <a:prstGeom prst="diamond">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灯片编号占位符 15"/>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spTree>
    <p:extLst>
      <p:ext uri="{BB962C8B-B14F-4D97-AF65-F5344CB8AC3E}">
        <p14:creationId xmlns:p14="http://schemas.microsoft.com/office/powerpoint/2010/main" xmlns="" val="98052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370" y="116632"/>
            <a:ext cx="6395982"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a:t>
            </a:r>
            <a:r>
              <a:rPr lang="en-US" altLang="zh-CN" sz="3600" dirty="0" smtClean="0">
                <a:latin typeface="Times New Roman" panose="02020603050405020304" pitchFamily="18" charset="0"/>
                <a:cs typeface="Times New Roman" panose="02020603050405020304" pitchFamily="18" charset="0"/>
              </a:rPr>
              <a:t>of Binding Energy</a:t>
            </a:r>
            <a:endParaRPr lang="zh-CN" altLang="en-US" sz="3600" dirty="0">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2888657605"/>
              </p:ext>
            </p:extLst>
          </p:nvPr>
        </p:nvGraphicFramePr>
        <p:xfrm>
          <a:off x="1099073" y="908720"/>
          <a:ext cx="6886575" cy="1316037"/>
        </p:xfrm>
        <a:graphic>
          <a:graphicData uri="http://schemas.openxmlformats.org/presentationml/2006/ole">
            <p:oleObj spid="_x0000_s19684" name="公式" r:id="rId4" imgW="2590800" imgH="495300" progId="Equation.3">
              <p:embed/>
            </p:oleObj>
          </a:graphicData>
        </a:graphic>
      </p:graphicFrame>
      <p:sp>
        <p:nvSpPr>
          <p:cNvPr id="4" name="TextBox 3"/>
          <p:cNvSpPr txBox="1"/>
          <p:nvPr/>
        </p:nvSpPr>
        <p:spPr>
          <a:xfrm>
            <a:off x="1303632" y="2270887"/>
            <a:ext cx="2326278" cy="461665"/>
          </a:xfrm>
          <a:prstGeom prst="rect">
            <a:avLst/>
          </a:prstGeom>
          <a:noFill/>
        </p:spPr>
        <p:txBody>
          <a:bodyPr wrap="none" rtlCol="0">
            <a:spAutoFit/>
          </a:bodyPr>
          <a:lstStyle/>
          <a:p>
            <a:r>
              <a:rPr lang="en-US" altLang="zh-CN" sz="2400" dirty="0" smtClean="0"/>
              <a:t>integration gives:</a:t>
            </a:r>
            <a:endParaRPr lang="zh-CN" altLang="en-US" sz="2400" dirty="0"/>
          </a:p>
        </p:txBody>
      </p:sp>
      <p:graphicFrame>
        <p:nvGraphicFramePr>
          <p:cNvPr id="5" name="对象 4"/>
          <p:cNvGraphicFramePr>
            <a:graphicFrameLocks noChangeAspect="1"/>
          </p:cNvGraphicFramePr>
          <p:nvPr>
            <p:extLst>
              <p:ext uri="{D42A27DB-BD31-4B8C-83A1-F6EECF244321}">
                <p14:modId xmlns:p14="http://schemas.microsoft.com/office/powerpoint/2010/main" xmlns="" val="2957418445"/>
              </p:ext>
            </p:extLst>
          </p:nvPr>
        </p:nvGraphicFramePr>
        <p:xfrm>
          <a:off x="206721" y="2730105"/>
          <a:ext cx="8671279" cy="936104"/>
        </p:xfrm>
        <a:graphic>
          <a:graphicData uri="http://schemas.openxmlformats.org/presentationml/2006/ole">
            <p:oleObj spid="_x0000_s19685" name="公式" r:id="rId5" imgW="4470120" imgH="482400" progId="Equation.3">
              <p:embed/>
            </p:oleObj>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xmlns="" val="94534333"/>
              </p:ext>
            </p:extLst>
          </p:nvPr>
        </p:nvGraphicFramePr>
        <p:xfrm>
          <a:off x="3175000" y="5792788"/>
          <a:ext cx="2962275" cy="1008062"/>
        </p:xfrm>
        <a:graphic>
          <a:graphicData uri="http://schemas.openxmlformats.org/presentationml/2006/ole">
            <p:oleObj spid="_x0000_s19686" name="公式" r:id="rId6" imgW="1193760" imgH="406080" progId="Equation.3">
              <p:embed/>
            </p:oleObj>
          </a:graphicData>
        </a:graphic>
      </p:graphicFrame>
      <p:sp>
        <p:nvSpPr>
          <p:cNvPr id="12" name="矩形 11"/>
          <p:cNvSpPr/>
          <p:nvPr/>
        </p:nvSpPr>
        <p:spPr>
          <a:xfrm>
            <a:off x="1979712" y="3597468"/>
            <a:ext cx="6066475" cy="461665"/>
          </a:xfrm>
          <a:prstGeom prst="rect">
            <a:avLst/>
          </a:prstGeom>
        </p:spPr>
        <p:txBody>
          <a:bodyPr wrap="square">
            <a:spAutoFit/>
          </a:bodyPr>
          <a:lstStyle/>
          <a:p>
            <a:r>
              <a:rPr lang="en-US" altLang="zh-CN" sz="2400" dirty="0"/>
              <a:t>It is convenient </a:t>
            </a:r>
            <a:r>
              <a:rPr lang="en-US" altLang="zh-CN" sz="2400" dirty="0" smtClean="0"/>
              <a:t>to </a:t>
            </a:r>
            <a:r>
              <a:rPr lang="en-US" altLang="zh-CN" sz="2400" dirty="0"/>
              <a:t>introduce the </a:t>
            </a:r>
            <a:r>
              <a:rPr lang="en-US" altLang="zh-CN" sz="2400" dirty="0" smtClean="0"/>
              <a:t>parameters</a:t>
            </a:r>
            <a:endParaRPr lang="zh-CN" altLang="en-US" sz="2400" dirty="0"/>
          </a:p>
        </p:txBody>
      </p:sp>
      <p:graphicFrame>
        <p:nvGraphicFramePr>
          <p:cNvPr id="13" name="对象 12"/>
          <p:cNvGraphicFramePr>
            <a:graphicFrameLocks noChangeAspect="1"/>
          </p:cNvGraphicFramePr>
          <p:nvPr>
            <p:extLst>
              <p:ext uri="{D42A27DB-BD31-4B8C-83A1-F6EECF244321}">
                <p14:modId xmlns:p14="http://schemas.microsoft.com/office/powerpoint/2010/main" xmlns="" val="2374540440"/>
              </p:ext>
            </p:extLst>
          </p:nvPr>
        </p:nvGraphicFramePr>
        <p:xfrm>
          <a:off x="2123728" y="4073271"/>
          <a:ext cx="1688932" cy="844466"/>
        </p:xfrm>
        <a:graphic>
          <a:graphicData uri="http://schemas.openxmlformats.org/presentationml/2006/ole">
            <p:oleObj spid="_x0000_s19687" name="公式" r:id="rId7" imgW="812520" imgH="406080" progId="Equation.3">
              <p:embed/>
            </p:oleObj>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xmlns="" val="397622266"/>
              </p:ext>
            </p:extLst>
          </p:nvPr>
        </p:nvGraphicFramePr>
        <p:xfrm>
          <a:off x="4352549" y="4059133"/>
          <a:ext cx="1320800" cy="898525"/>
        </p:xfrm>
        <a:graphic>
          <a:graphicData uri="http://schemas.openxmlformats.org/presentationml/2006/ole">
            <p:oleObj spid="_x0000_s19688" name="公式" r:id="rId8" imgW="634680" imgH="431640" progId="Equation.3">
              <p:embed/>
            </p:oleObj>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xmlns="" val="477518241"/>
              </p:ext>
            </p:extLst>
          </p:nvPr>
        </p:nvGraphicFramePr>
        <p:xfrm>
          <a:off x="6306183" y="4059133"/>
          <a:ext cx="1427163" cy="898525"/>
        </p:xfrm>
        <a:graphic>
          <a:graphicData uri="http://schemas.openxmlformats.org/presentationml/2006/ole">
            <p:oleObj spid="_x0000_s19689" name="公式" r:id="rId9" imgW="685800" imgH="431640" progId="Equation.3">
              <p:embed/>
            </p:oleObj>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xmlns="" val="1403096040"/>
              </p:ext>
            </p:extLst>
          </p:nvPr>
        </p:nvGraphicFramePr>
        <p:xfrm>
          <a:off x="872061" y="4941168"/>
          <a:ext cx="7340600" cy="936625"/>
        </p:xfrm>
        <a:graphic>
          <a:graphicData uri="http://schemas.openxmlformats.org/presentationml/2006/ole">
            <p:oleObj spid="_x0000_s19690" name="公式" r:id="rId10" imgW="3784320" imgH="482400" progId="Equation.3">
              <p:embed/>
            </p:oleObj>
          </a:graphicData>
        </a:graphic>
      </p:graphicFrame>
      <p:sp>
        <p:nvSpPr>
          <p:cNvPr id="17" name="灯片编号占位符 16"/>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spTree>
    <p:extLst>
      <p:ext uri="{BB962C8B-B14F-4D97-AF65-F5344CB8AC3E}">
        <p14:creationId xmlns:p14="http://schemas.microsoft.com/office/powerpoint/2010/main" xmlns="" val="175961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370" y="116632"/>
            <a:ext cx="6395982"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a:t>
            </a:r>
            <a:r>
              <a:rPr lang="en-US" altLang="zh-CN" sz="3600" dirty="0" smtClean="0">
                <a:latin typeface="Times New Roman" panose="02020603050405020304" pitchFamily="18" charset="0"/>
                <a:cs typeface="Times New Roman" panose="02020603050405020304" pitchFamily="18" charset="0"/>
              </a:rPr>
              <a:t>of Binding Energy</a:t>
            </a:r>
            <a:endParaRPr lang="zh-CN" altLang="en-US" sz="3600" dirty="0">
              <a:latin typeface="Times New Roman" panose="02020603050405020304" pitchFamily="18" charset="0"/>
              <a:cs typeface="Times New Roman" panose="02020603050405020304" pitchFamily="18" charset="0"/>
            </a:endParaRPr>
          </a:p>
        </p:txBody>
      </p:sp>
      <p:graphicFrame>
        <p:nvGraphicFramePr>
          <p:cNvPr id="6" name="对象 5"/>
          <p:cNvGraphicFramePr>
            <a:graphicFrameLocks noChangeAspect="1"/>
          </p:cNvGraphicFramePr>
          <p:nvPr>
            <p:extLst>
              <p:ext uri="{D42A27DB-BD31-4B8C-83A1-F6EECF244321}">
                <p14:modId xmlns:p14="http://schemas.microsoft.com/office/powerpoint/2010/main" xmlns="" val="2549462643"/>
              </p:ext>
            </p:extLst>
          </p:nvPr>
        </p:nvGraphicFramePr>
        <p:xfrm>
          <a:off x="1458913" y="1628775"/>
          <a:ext cx="6469062" cy="936625"/>
        </p:xfrm>
        <a:graphic>
          <a:graphicData uri="http://schemas.openxmlformats.org/presentationml/2006/ole">
            <p:oleObj spid="_x0000_s20545" name="公式" r:id="rId4" imgW="2984400" imgH="431640" progId="Equation.3">
              <p:embed/>
            </p:oleObj>
          </a:graphicData>
        </a:graphic>
      </p:graphicFrame>
      <p:sp>
        <p:nvSpPr>
          <p:cNvPr id="7" name="TextBox 6"/>
          <p:cNvSpPr txBox="1"/>
          <p:nvPr/>
        </p:nvSpPr>
        <p:spPr>
          <a:xfrm>
            <a:off x="1855408" y="2564904"/>
            <a:ext cx="5732660" cy="461665"/>
          </a:xfrm>
          <a:prstGeom prst="rect">
            <a:avLst/>
          </a:prstGeom>
          <a:noFill/>
        </p:spPr>
        <p:txBody>
          <a:bodyPr wrap="none" rtlCol="0">
            <a:spAutoFit/>
          </a:bodyPr>
          <a:lstStyle/>
          <a:p>
            <a:r>
              <a:rPr lang="el-GR" altLang="zh-CN" sz="2400" i="1" dirty="0" smtClean="0">
                <a:ea typeface="宋体"/>
              </a:rPr>
              <a:t>σ</a:t>
            </a:r>
            <a:r>
              <a:rPr lang="en-US" altLang="zh-CN" sz="2400" i="1" baseline="-25000" dirty="0" smtClean="0">
                <a:ea typeface="宋体"/>
              </a:rPr>
              <a:t>app</a:t>
            </a:r>
            <a:r>
              <a:rPr lang="en-US" altLang="zh-CN" sz="2400" dirty="0" smtClean="0">
                <a:ea typeface="宋体"/>
              </a:rPr>
              <a:t>(</a:t>
            </a:r>
            <a:r>
              <a:rPr lang="en-US" altLang="zh-CN" sz="2400" i="1" dirty="0" smtClean="0">
                <a:ea typeface="宋体"/>
              </a:rPr>
              <a:t>E</a:t>
            </a:r>
            <a:r>
              <a:rPr lang="en-US" altLang="zh-CN" sz="2400" i="1" baseline="-25000" dirty="0">
                <a:ea typeface="宋体"/>
              </a:rPr>
              <a:t>0</a:t>
            </a:r>
            <a:r>
              <a:rPr lang="en-US" altLang="zh-CN" sz="2400" dirty="0" smtClean="0">
                <a:ea typeface="宋体"/>
              </a:rPr>
              <a:t>) is the </a:t>
            </a:r>
            <a:r>
              <a:rPr lang="en-US" altLang="zh-CN" sz="2400" dirty="0" err="1" smtClean="0">
                <a:ea typeface="宋体"/>
              </a:rPr>
              <a:t>apperent</a:t>
            </a:r>
            <a:r>
              <a:rPr lang="en-US" altLang="zh-CN" sz="2400" dirty="0" smtClean="0">
                <a:ea typeface="宋体"/>
              </a:rPr>
              <a:t> reaction cross section</a:t>
            </a:r>
            <a:endParaRPr lang="zh-CN" altLang="en-US" sz="2400" dirty="0"/>
          </a:p>
        </p:txBody>
      </p:sp>
      <p:graphicFrame>
        <p:nvGraphicFramePr>
          <p:cNvPr id="8" name="对象 7"/>
          <p:cNvGraphicFramePr>
            <a:graphicFrameLocks noChangeAspect="1"/>
          </p:cNvGraphicFramePr>
          <p:nvPr>
            <p:extLst>
              <p:ext uri="{D42A27DB-BD31-4B8C-83A1-F6EECF244321}">
                <p14:modId xmlns:p14="http://schemas.microsoft.com/office/powerpoint/2010/main" xmlns="" val="3292526559"/>
              </p:ext>
            </p:extLst>
          </p:nvPr>
        </p:nvGraphicFramePr>
        <p:xfrm>
          <a:off x="4817906" y="787665"/>
          <a:ext cx="2962275" cy="1008063"/>
        </p:xfrm>
        <a:graphic>
          <a:graphicData uri="http://schemas.openxmlformats.org/presentationml/2006/ole">
            <p:oleObj spid="_x0000_s20546" name="公式" r:id="rId5" imgW="1193760" imgH="406080" progId="Equation.3">
              <p:embed/>
            </p:oleObj>
          </a:graphicData>
        </a:graphic>
      </p:graphicFrame>
      <p:sp>
        <p:nvSpPr>
          <p:cNvPr id="9" name="矩形 8"/>
          <p:cNvSpPr/>
          <p:nvPr/>
        </p:nvSpPr>
        <p:spPr>
          <a:xfrm>
            <a:off x="330561" y="1412776"/>
            <a:ext cx="2608406" cy="461665"/>
          </a:xfrm>
          <a:prstGeom prst="rect">
            <a:avLst/>
          </a:prstGeom>
        </p:spPr>
        <p:txBody>
          <a:bodyPr wrap="none">
            <a:spAutoFit/>
          </a:bodyPr>
          <a:lstStyle/>
          <a:p>
            <a:r>
              <a:rPr lang="en-US" altLang="zh-CN" sz="2400" dirty="0">
                <a:latin typeface="Times New Roman" panose="02020603050405020304" pitchFamily="18" charset="0"/>
                <a:cs typeface="Times New Roman" panose="02020603050405020304" pitchFamily="18" charset="0"/>
              </a:rPr>
              <a:t>convolution of </a:t>
            </a:r>
            <a:r>
              <a:rPr lang="en-US" altLang="zh-CN" sz="2400" i="1" dirty="0">
                <a:latin typeface="Times New Roman" panose="02020603050405020304" pitchFamily="18" charset="0"/>
                <a:ea typeface="宋体"/>
                <a:cs typeface="Times New Roman" panose="02020603050405020304" pitchFamily="18" charset="0"/>
              </a:rPr>
              <a:t>σ</a:t>
            </a:r>
            <a:r>
              <a:rPr lang="en-US" altLang="zh-CN" sz="2400" i="1" dirty="0" smtClean="0">
                <a:latin typeface="Times New Roman" panose="02020603050405020304" pitchFamily="18" charset="0"/>
                <a:cs typeface="Times New Roman" panose="02020603050405020304" pitchFamily="18" charset="0"/>
              </a:rPr>
              <a:t>(E</a:t>
            </a:r>
            <a:r>
              <a:rPr lang="en-US" altLang="zh-CN" sz="2400" i="1"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cs typeface="Times New Roman" panose="02020603050405020304" pitchFamily="18" charset="0"/>
            </a:endParaRPr>
          </a:p>
        </p:txBody>
      </p:sp>
      <p:sp>
        <p:nvSpPr>
          <p:cNvPr id="10" name="矩形 9"/>
          <p:cNvSpPr/>
          <p:nvPr/>
        </p:nvSpPr>
        <p:spPr>
          <a:xfrm>
            <a:off x="445178" y="3096215"/>
            <a:ext cx="8496944" cy="646331"/>
          </a:xfrm>
          <a:prstGeom prst="rect">
            <a:avLst/>
          </a:prstGeom>
        </p:spPr>
        <p:txBody>
          <a:bodyPr wrap="square">
            <a:spAutoFit/>
          </a:bodyPr>
          <a:lstStyle/>
          <a:p>
            <a:r>
              <a:rPr lang="en-US" altLang="zh-CN" dirty="0" smtClean="0"/>
              <a:t>    The </a:t>
            </a:r>
            <a:r>
              <a:rPr lang="en-US" altLang="zh-CN" i="1" dirty="0"/>
              <a:t>(</a:t>
            </a:r>
            <a:r>
              <a:rPr lang="en-US" altLang="zh-CN" i="1" dirty="0" smtClean="0"/>
              <a:t>E/</a:t>
            </a:r>
            <a:r>
              <a:rPr lang="en-US" altLang="zh-CN" i="1" dirty="0" err="1" smtClean="0"/>
              <a:t>Eo</a:t>
            </a:r>
            <a:r>
              <a:rPr lang="en-US" altLang="zh-CN" i="1" dirty="0" smtClean="0"/>
              <a:t>)</a:t>
            </a:r>
            <a:r>
              <a:rPr lang="en-US" altLang="zh-CN" i="1" baseline="30000" dirty="0" smtClean="0"/>
              <a:t>1/2</a:t>
            </a:r>
            <a:r>
              <a:rPr lang="en-US" altLang="zh-CN" i="1" dirty="0" smtClean="0"/>
              <a:t> </a:t>
            </a:r>
            <a:r>
              <a:rPr lang="en-US" altLang="zh-CN" dirty="0"/>
              <a:t>factor </a:t>
            </a:r>
            <a:r>
              <a:rPr lang="en-US" altLang="zh-CN" dirty="0" smtClean="0"/>
              <a:t>accounts </a:t>
            </a:r>
            <a:r>
              <a:rPr lang="en-US" altLang="zh-CN" dirty="0"/>
              <a:t>for the </a:t>
            </a:r>
            <a:r>
              <a:rPr lang="en-US" altLang="zh-CN" dirty="0" smtClean="0"/>
              <a:t>difference in </a:t>
            </a:r>
            <a:r>
              <a:rPr lang="en-US" altLang="zh-CN" dirty="0"/>
              <a:t>the residence times of ions in </a:t>
            </a:r>
            <a:r>
              <a:rPr lang="en-US" altLang="zh-CN" dirty="0" smtClean="0"/>
              <a:t>the interaction </a:t>
            </a:r>
            <a:r>
              <a:rPr lang="en-US" altLang="zh-CN" dirty="0"/>
              <a:t>region </a:t>
            </a:r>
            <a:r>
              <a:rPr lang="en-US" altLang="zh-CN" dirty="0" smtClean="0"/>
              <a:t>at different ion </a:t>
            </a:r>
            <a:r>
              <a:rPr lang="en-US" altLang="zh-CN" dirty="0"/>
              <a:t>energies.</a:t>
            </a:r>
            <a:endParaRPr lang="zh-CN" altLang="en-US" dirty="0"/>
          </a:p>
        </p:txBody>
      </p:sp>
      <p:grpSp>
        <p:nvGrpSpPr>
          <p:cNvPr id="157" name="组合 156"/>
          <p:cNvGrpSpPr/>
          <p:nvPr/>
        </p:nvGrpSpPr>
        <p:grpSpPr>
          <a:xfrm>
            <a:off x="1043608" y="3504514"/>
            <a:ext cx="7272826" cy="3090481"/>
            <a:chOff x="1043608" y="3504514"/>
            <a:chExt cx="7272826" cy="3090481"/>
          </a:xfrm>
        </p:grpSpPr>
        <p:grpSp>
          <p:nvGrpSpPr>
            <p:cNvPr id="83" name="组合 82"/>
            <p:cNvGrpSpPr/>
            <p:nvPr/>
          </p:nvGrpSpPr>
          <p:grpSpPr>
            <a:xfrm>
              <a:off x="5179069" y="3654671"/>
              <a:ext cx="3137365" cy="2940324"/>
              <a:chOff x="858571" y="1567000"/>
              <a:chExt cx="3137365" cy="2940324"/>
            </a:xfrm>
          </p:grpSpPr>
          <p:sp>
            <p:nvSpPr>
              <p:cNvPr id="103" name="矩形 102"/>
              <p:cNvSpPr/>
              <p:nvPr/>
            </p:nvSpPr>
            <p:spPr>
              <a:xfrm>
                <a:off x="992363" y="1567000"/>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 name="矩形 103"/>
              <p:cNvSpPr/>
              <p:nvPr/>
            </p:nvSpPr>
            <p:spPr>
              <a:xfrm>
                <a:off x="1000747" y="3223184"/>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5" name="矩形 104"/>
              <p:cNvSpPr/>
              <p:nvPr/>
            </p:nvSpPr>
            <p:spPr>
              <a:xfrm>
                <a:off x="3800675" y="1567000"/>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6" name="矩形 105"/>
              <p:cNvSpPr/>
              <p:nvPr/>
            </p:nvSpPr>
            <p:spPr>
              <a:xfrm>
                <a:off x="3800675" y="3283188"/>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7" name="组合 106"/>
              <p:cNvGrpSpPr/>
              <p:nvPr/>
            </p:nvGrpSpPr>
            <p:grpSpPr>
              <a:xfrm>
                <a:off x="1568427" y="1842196"/>
                <a:ext cx="100161" cy="59172"/>
                <a:chOff x="7532712" y="1088317"/>
                <a:chExt cx="100161" cy="59172"/>
              </a:xfrm>
            </p:grpSpPr>
            <p:sp>
              <p:nvSpPr>
                <p:cNvPr id="153" name="椭圆 152"/>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4" name="椭圆 153"/>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8" name="组合 107"/>
              <p:cNvGrpSpPr/>
              <p:nvPr/>
            </p:nvGrpSpPr>
            <p:grpSpPr>
              <a:xfrm>
                <a:off x="2080867" y="1911665"/>
                <a:ext cx="100161" cy="59172"/>
                <a:chOff x="7532712" y="1088317"/>
                <a:chExt cx="100161" cy="59172"/>
              </a:xfrm>
            </p:grpSpPr>
            <p:sp>
              <p:nvSpPr>
                <p:cNvPr id="151" name="椭圆 150"/>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2" name="椭圆 151"/>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09" name="组合 108"/>
              <p:cNvGrpSpPr/>
              <p:nvPr/>
            </p:nvGrpSpPr>
            <p:grpSpPr>
              <a:xfrm>
                <a:off x="3554785" y="2185794"/>
                <a:ext cx="100161" cy="59172"/>
                <a:chOff x="7532712" y="1088317"/>
                <a:chExt cx="100161" cy="59172"/>
              </a:xfrm>
            </p:grpSpPr>
            <p:sp>
              <p:nvSpPr>
                <p:cNvPr id="149" name="椭圆 148"/>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0" name="椭圆 149"/>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0" name="组合 109"/>
              <p:cNvGrpSpPr/>
              <p:nvPr/>
            </p:nvGrpSpPr>
            <p:grpSpPr>
              <a:xfrm>
                <a:off x="2481465" y="3305221"/>
                <a:ext cx="100161" cy="59172"/>
                <a:chOff x="7532712" y="1088317"/>
                <a:chExt cx="100161" cy="59172"/>
              </a:xfrm>
            </p:grpSpPr>
            <p:sp>
              <p:nvSpPr>
                <p:cNvPr id="147" name="椭圆 146"/>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8" name="椭圆 147"/>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1" name="组合 110"/>
              <p:cNvGrpSpPr/>
              <p:nvPr/>
            </p:nvGrpSpPr>
            <p:grpSpPr>
              <a:xfrm>
                <a:off x="3300067" y="3550849"/>
                <a:ext cx="100161" cy="59172"/>
                <a:chOff x="7532712" y="1088317"/>
                <a:chExt cx="100161" cy="59172"/>
              </a:xfrm>
            </p:grpSpPr>
            <p:sp>
              <p:nvSpPr>
                <p:cNvPr id="145" name="椭圆 144"/>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6" name="椭圆 145"/>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2" name="组合 111"/>
              <p:cNvGrpSpPr/>
              <p:nvPr/>
            </p:nvGrpSpPr>
            <p:grpSpPr>
              <a:xfrm>
                <a:off x="2644748" y="4008049"/>
                <a:ext cx="100161" cy="59172"/>
                <a:chOff x="7532712" y="1088317"/>
                <a:chExt cx="100161" cy="59172"/>
              </a:xfrm>
            </p:grpSpPr>
            <p:sp>
              <p:nvSpPr>
                <p:cNvPr id="143" name="椭圆 142"/>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4" name="椭圆 143"/>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3" name="组合 112"/>
              <p:cNvGrpSpPr/>
              <p:nvPr/>
            </p:nvGrpSpPr>
            <p:grpSpPr>
              <a:xfrm>
                <a:off x="3527565" y="4296716"/>
                <a:ext cx="100161" cy="59172"/>
                <a:chOff x="7532712" y="1088317"/>
                <a:chExt cx="100161" cy="59172"/>
              </a:xfrm>
            </p:grpSpPr>
            <p:sp>
              <p:nvSpPr>
                <p:cNvPr id="141" name="椭圆 140"/>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2" name="椭圆 141"/>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4" name="组合 113"/>
              <p:cNvGrpSpPr/>
              <p:nvPr/>
            </p:nvGrpSpPr>
            <p:grpSpPr>
              <a:xfrm>
                <a:off x="1524958" y="4102429"/>
                <a:ext cx="100161" cy="59172"/>
                <a:chOff x="7532712" y="1088317"/>
                <a:chExt cx="100161" cy="59172"/>
              </a:xfrm>
            </p:grpSpPr>
            <p:sp>
              <p:nvSpPr>
                <p:cNvPr id="139" name="椭圆 138"/>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40" name="椭圆 139"/>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5" name="组合 114"/>
              <p:cNvGrpSpPr/>
              <p:nvPr/>
            </p:nvGrpSpPr>
            <p:grpSpPr>
              <a:xfrm>
                <a:off x="1491125" y="3305221"/>
                <a:ext cx="100161" cy="59172"/>
                <a:chOff x="7532712" y="1088317"/>
                <a:chExt cx="100161" cy="59172"/>
              </a:xfrm>
            </p:grpSpPr>
            <p:sp>
              <p:nvSpPr>
                <p:cNvPr id="137" name="椭圆 136"/>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8" name="椭圆 137"/>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6" name="组合 115"/>
              <p:cNvGrpSpPr/>
              <p:nvPr/>
            </p:nvGrpSpPr>
            <p:grpSpPr>
              <a:xfrm>
                <a:off x="1672948" y="2761550"/>
                <a:ext cx="100161" cy="59172"/>
                <a:chOff x="7532712" y="1088317"/>
                <a:chExt cx="100161" cy="59172"/>
              </a:xfrm>
            </p:grpSpPr>
            <p:sp>
              <p:nvSpPr>
                <p:cNvPr id="135" name="椭圆 134"/>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6" name="椭圆 135"/>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7" name="组合 116"/>
              <p:cNvGrpSpPr/>
              <p:nvPr/>
            </p:nvGrpSpPr>
            <p:grpSpPr>
              <a:xfrm>
                <a:off x="2508687" y="2552252"/>
                <a:ext cx="100161" cy="59172"/>
                <a:chOff x="7532712" y="1088317"/>
                <a:chExt cx="100161" cy="59172"/>
              </a:xfrm>
            </p:grpSpPr>
            <p:sp>
              <p:nvSpPr>
                <p:cNvPr id="133" name="椭圆 132"/>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4" name="椭圆 133"/>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8" name="组合 117"/>
              <p:cNvGrpSpPr/>
              <p:nvPr/>
            </p:nvGrpSpPr>
            <p:grpSpPr>
              <a:xfrm>
                <a:off x="2847228" y="1567000"/>
                <a:ext cx="100161" cy="59172"/>
                <a:chOff x="7532712" y="1088317"/>
                <a:chExt cx="100161" cy="59172"/>
              </a:xfrm>
            </p:grpSpPr>
            <p:sp>
              <p:nvSpPr>
                <p:cNvPr id="131" name="椭圆 130"/>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2" name="椭圆 131"/>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19" name="组合 118"/>
              <p:cNvGrpSpPr/>
              <p:nvPr/>
            </p:nvGrpSpPr>
            <p:grpSpPr>
              <a:xfrm>
                <a:off x="1801084" y="3703249"/>
                <a:ext cx="100161" cy="59172"/>
                <a:chOff x="7532712" y="1088317"/>
                <a:chExt cx="100161" cy="59172"/>
              </a:xfrm>
            </p:grpSpPr>
            <p:sp>
              <p:nvSpPr>
                <p:cNvPr id="129" name="椭圆 128"/>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30" name="椭圆 129"/>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20" name="组合 119"/>
              <p:cNvGrpSpPr/>
              <p:nvPr/>
            </p:nvGrpSpPr>
            <p:grpSpPr>
              <a:xfrm>
                <a:off x="1901245" y="3239322"/>
                <a:ext cx="100161" cy="59172"/>
                <a:chOff x="7532712" y="1088317"/>
                <a:chExt cx="100161" cy="59172"/>
              </a:xfrm>
            </p:grpSpPr>
            <p:sp>
              <p:nvSpPr>
                <p:cNvPr id="127" name="椭圆 126"/>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8" name="椭圆 127"/>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121" name="椭圆 120"/>
              <p:cNvSpPr/>
              <p:nvPr/>
            </p:nvSpPr>
            <p:spPr>
              <a:xfrm>
                <a:off x="3297294" y="2976710"/>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122" name="椭圆 121"/>
              <p:cNvSpPr/>
              <p:nvPr/>
            </p:nvSpPr>
            <p:spPr>
              <a:xfrm>
                <a:off x="2703092" y="2971833"/>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123" name="椭圆 122"/>
              <p:cNvSpPr/>
              <p:nvPr/>
            </p:nvSpPr>
            <p:spPr>
              <a:xfrm>
                <a:off x="2046511" y="297687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124" name="椭圆 123"/>
              <p:cNvSpPr/>
              <p:nvPr/>
            </p:nvSpPr>
            <p:spPr>
              <a:xfrm>
                <a:off x="1399554" y="297687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125" name="右箭头 124"/>
              <p:cNvSpPr/>
              <p:nvPr/>
            </p:nvSpPr>
            <p:spPr>
              <a:xfrm>
                <a:off x="858571" y="3009707"/>
                <a:ext cx="286191" cy="524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6" name="右箭头 125"/>
              <p:cNvSpPr/>
              <p:nvPr/>
            </p:nvSpPr>
            <p:spPr>
              <a:xfrm>
                <a:off x="3583283" y="3009707"/>
                <a:ext cx="41265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85" name="TextBox 149"/>
            <p:cNvSpPr txBox="1"/>
            <p:nvPr/>
          </p:nvSpPr>
          <p:spPr>
            <a:xfrm>
              <a:off x="1043608" y="5452064"/>
              <a:ext cx="3891643" cy="461665"/>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latin typeface="Times New Roman" panose="02020603050405020304" pitchFamily="18" charset="0"/>
                  <a:cs typeface="Times New Roman" panose="02020603050405020304" pitchFamily="18" charset="0"/>
                </a:rPr>
                <a:t>target molecule: </a:t>
              </a:r>
              <a:r>
                <a:rPr lang="en-US" altLang="zh-CN" sz="1600" dirty="0">
                  <a:latin typeface="Times New Roman" panose="02020603050405020304" pitchFamily="18" charset="0"/>
                  <a:cs typeface="Times New Roman" panose="02020603050405020304" pitchFamily="18" charset="0"/>
                </a:rPr>
                <a:t>Doppler broadening</a:t>
              </a:r>
              <a:endParaRPr lang="zh-CN" altLang="en-US" sz="1600" dirty="0">
                <a:latin typeface="Times New Roman" panose="02020603050405020304" pitchFamily="18" charset="0"/>
                <a:cs typeface="Times New Roman" panose="02020603050405020304" pitchFamily="18" charset="0"/>
              </a:endParaRPr>
            </a:p>
          </p:txBody>
        </p:sp>
        <p:sp>
          <p:nvSpPr>
            <p:cNvPr id="87" name="TextBox 153"/>
            <p:cNvSpPr txBox="1"/>
            <p:nvPr/>
          </p:nvSpPr>
          <p:spPr>
            <a:xfrm>
              <a:off x="4474943" y="4935571"/>
              <a:ext cx="530915"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smtClean="0">
                  <a:latin typeface="Times New Roman" panose="02020603050405020304" pitchFamily="18" charset="0"/>
                  <a:cs typeface="Times New Roman" panose="02020603050405020304" pitchFamily="18" charset="0"/>
                </a:rPr>
                <a:t>low</a:t>
              </a:r>
              <a:endParaRPr lang="zh-CN" altLang="en-US" dirty="0">
                <a:latin typeface="Times New Roman" panose="02020603050405020304" pitchFamily="18" charset="0"/>
                <a:cs typeface="Times New Roman" panose="02020603050405020304" pitchFamily="18" charset="0"/>
              </a:endParaRPr>
            </a:p>
          </p:txBody>
        </p:sp>
        <p:cxnSp>
          <p:nvCxnSpPr>
            <p:cNvPr id="88" name="直接箭头连接符 87"/>
            <p:cNvCxnSpPr>
              <a:stCxn id="151" idx="5"/>
            </p:cNvCxnSpPr>
            <p:nvPr/>
          </p:nvCxnSpPr>
          <p:spPr>
            <a:xfrm flipH="1">
              <a:off x="6276185" y="4051813"/>
              <a:ext cx="164204" cy="267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直接箭头连接符 88"/>
            <p:cNvCxnSpPr>
              <a:stCxn id="131" idx="5"/>
            </p:cNvCxnSpPr>
            <p:nvPr/>
          </p:nvCxnSpPr>
          <p:spPr>
            <a:xfrm>
              <a:off x="7206750" y="3707148"/>
              <a:ext cx="413815" cy="209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154" idx="4"/>
            </p:cNvCxnSpPr>
            <p:nvPr/>
          </p:nvCxnSpPr>
          <p:spPr>
            <a:xfrm flipH="1" flipV="1">
              <a:off x="5720052" y="3811781"/>
              <a:ext cx="246175" cy="163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直接箭头连接符 90"/>
            <p:cNvCxnSpPr>
              <a:stCxn id="135" idx="3"/>
            </p:cNvCxnSpPr>
            <p:nvPr/>
          </p:nvCxnSpPr>
          <p:spPr>
            <a:xfrm flipH="1">
              <a:off x="5720052" y="4901698"/>
              <a:ext cx="280089" cy="9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133" idx="4"/>
            </p:cNvCxnSpPr>
            <p:nvPr/>
          </p:nvCxnSpPr>
          <p:spPr>
            <a:xfrm>
              <a:off x="6852045" y="4699095"/>
              <a:ext cx="285975" cy="150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a:stCxn id="150" idx="7"/>
            </p:cNvCxnSpPr>
            <p:nvPr/>
          </p:nvCxnSpPr>
          <p:spPr>
            <a:xfrm flipV="1">
              <a:off x="7968749" y="3975586"/>
              <a:ext cx="6695" cy="304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148" idx="2"/>
            </p:cNvCxnSpPr>
            <p:nvPr/>
          </p:nvCxnSpPr>
          <p:spPr>
            <a:xfrm flipH="1" flipV="1">
              <a:off x="6737821" y="5097378"/>
              <a:ext cx="118584" cy="318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5" name="直接箭头连接符 94"/>
            <p:cNvCxnSpPr>
              <a:stCxn id="127" idx="5"/>
            </p:cNvCxnSpPr>
            <p:nvPr/>
          </p:nvCxnSpPr>
          <p:spPr>
            <a:xfrm>
              <a:off x="6260767" y="5379470"/>
              <a:ext cx="356681" cy="245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129" idx="4"/>
            </p:cNvCxnSpPr>
            <p:nvPr/>
          </p:nvCxnSpPr>
          <p:spPr>
            <a:xfrm>
              <a:off x="6144442" y="5850092"/>
              <a:ext cx="100160" cy="340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7" name="直接箭头连接符 96"/>
            <p:cNvCxnSpPr>
              <a:stCxn id="143" idx="1"/>
            </p:cNvCxnSpPr>
            <p:nvPr/>
          </p:nvCxnSpPr>
          <p:spPr>
            <a:xfrm flipV="1">
              <a:off x="6971941" y="5697692"/>
              <a:ext cx="166079" cy="418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146" idx="3"/>
            </p:cNvCxnSpPr>
            <p:nvPr/>
          </p:nvCxnSpPr>
          <p:spPr>
            <a:xfrm flipH="1" flipV="1">
              <a:off x="7372096" y="5502268"/>
              <a:ext cx="309606" cy="175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直接箭头连接符 98"/>
            <p:cNvCxnSpPr>
              <a:stCxn id="141" idx="2"/>
            </p:cNvCxnSpPr>
            <p:nvPr/>
          </p:nvCxnSpPr>
          <p:spPr>
            <a:xfrm flipH="1" flipV="1">
              <a:off x="7526899" y="6212959"/>
              <a:ext cx="321164" cy="207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137" idx="2"/>
            </p:cNvCxnSpPr>
            <p:nvPr/>
          </p:nvCxnSpPr>
          <p:spPr>
            <a:xfrm flipH="1">
              <a:off x="5720052" y="5429205"/>
              <a:ext cx="91571" cy="348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a:stCxn id="140" idx="3"/>
            </p:cNvCxnSpPr>
            <p:nvPr/>
          </p:nvCxnSpPr>
          <p:spPr>
            <a:xfrm>
              <a:off x="5906593" y="6229124"/>
              <a:ext cx="338009" cy="87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2" name="TextBox 184"/>
            <p:cNvSpPr txBox="1"/>
            <p:nvPr/>
          </p:nvSpPr>
          <p:spPr>
            <a:xfrm>
              <a:off x="3510436" y="4894940"/>
              <a:ext cx="901209"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err="1" smtClean="0">
                  <a:latin typeface="Times New Roman" panose="02020603050405020304" pitchFamily="18" charset="0"/>
                  <a:cs typeface="Times New Roman" panose="02020603050405020304" pitchFamily="18" charset="0"/>
                </a:rPr>
                <a:t>E</a:t>
              </a:r>
              <a:r>
                <a:rPr lang="en-US" altLang="zh-CN" baseline="-25000" dirty="0" err="1" smtClean="0">
                  <a:latin typeface="Times New Roman" panose="02020603050405020304" pitchFamily="18" charset="0"/>
                  <a:cs typeface="Times New Roman" panose="02020603050405020304" pitchFamily="18" charset="0"/>
                </a:rPr>
                <a:t>lab</a:t>
              </a:r>
              <a:r>
                <a:rPr lang="en-US" altLang="zh-CN" dirty="0">
                  <a:latin typeface="Times New Roman" panose="02020603050405020304" pitchFamily="18" charset="0"/>
                  <a:ea typeface="宋体"/>
                  <a:cs typeface="Times New Roman" panose="02020603050405020304" pitchFamily="18" charset="0"/>
                </a:rPr>
                <a:t>&lt;</a:t>
              </a:r>
              <a:r>
                <a:rPr lang="en-US" altLang="zh-CN" dirty="0" err="1" smtClean="0">
                  <a:latin typeface="Times New Roman" panose="02020603050405020304" pitchFamily="18" charset="0"/>
                  <a:ea typeface="宋体"/>
                  <a:cs typeface="Times New Roman" panose="02020603050405020304" pitchFamily="18" charset="0"/>
                </a:rPr>
                <a:t>kT</a:t>
              </a:r>
              <a:endParaRPr lang="zh-CN" altLang="en-US" dirty="0">
                <a:latin typeface="Times New Roman" panose="02020603050405020304" pitchFamily="18" charset="0"/>
                <a:cs typeface="Times New Roman" panose="02020603050405020304" pitchFamily="18" charset="0"/>
              </a:endParaRPr>
            </a:p>
          </p:txBody>
        </p:sp>
        <p:sp>
          <p:nvSpPr>
            <p:cNvPr id="155" name="TextBox 154"/>
            <p:cNvSpPr txBox="1"/>
            <p:nvPr/>
          </p:nvSpPr>
          <p:spPr>
            <a:xfrm>
              <a:off x="6107760" y="3504514"/>
              <a:ext cx="1114408"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gas cell</a:t>
              </a:r>
              <a:endParaRPr lang="zh-CN" altLang="en-US" sz="2400" dirty="0">
                <a:latin typeface="Times New Roman" panose="02020603050405020304" pitchFamily="18" charset="0"/>
                <a:cs typeface="Times New Roman" panose="02020603050405020304" pitchFamily="18" charset="0"/>
              </a:endParaRPr>
            </a:p>
          </p:txBody>
        </p:sp>
        <p:sp>
          <p:nvSpPr>
            <p:cNvPr id="156" name="TextBox 155"/>
            <p:cNvSpPr txBox="1"/>
            <p:nvPr/>
          </p:nvSpPr>
          <p:spPr>
            <a:xfrm>
              <a:off x="1324381" y="4266739"/>
              <a:ext cx="2766335"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low ion beam energy</a:t>
              </a:r>
              <a:endParaRPr lang="zh-CN" altLang="en-US" sz="2400" dirty="0">
                <a:latin typeface="Times New Roman" panose="02020603050405020304" pitchFamily="18" charset="0"/>
                <a:cs typeface="Times New Roman" panose="02020603050405020304" pitchFamily="18" charset="0"/>
              </a:endParaRPr>
            </a:p>
          </p:txBody>
        </p:sp>
      </p:grpSp>
      <p:sp>
        <p:nvSpPr>
          <p:cNvPr id="158" name="矩形 157"/>
          <p:cNvSpPr/>
          <p:nvPr/>
        </p:nvSpPr>
        <p:spPr>
          <a:xfrm>
            <a:off x="-13737" y="6478345"/>
            <a:ext cx="4724498"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P. B. </a:t>
            </a:r>
            <a:r>
              <a:rPr lang="en-US" altLang="zh-CN" dirty="0" err="1">
                <a:latin typeface="Times New Roman" panose="02020603050405020304" pitchFamily="18" charset="0"/>
                <a:cs typeface="Times New Roman" panose="02020603050405020304" pitchFamily="18" charset="0"/>
              </a:rPr>
              <a:t>Armentrout</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,J</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Chern</a:t>
            </a:r>
            <a:r>
              <a:rPr lang="en-US" altLang="zh-CN" dirty="0">
                <a:latin typeface="Times New Roman" panose="02020603050405020304" pitchFamily="18" charset="0"/>
                <a:cs typeface="Times New Roman" panose="02020603050405020304" pitchFamily="18" charset="0"/>
              </a:rPr>
              <a:t>. Phys</a:t>
            </a:r>
            <a:r>
              <a:rPr lang="en-US" altLang="zh-CN" dirty="0" smtClean="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83</a:t>
            </a:r>
            <a:r>
              <a:rPr lang="en-US" altLang="zh-CN" dirty="0">
                <a:latin typeface="Times New Roman" panose="02020603050405020304" pitchFamily="18" charset="0"/>
                <a:cs typeface="Times New Roman" panose="02020603050405020304" pitchFamily="18" charset="0"/>
              </a:rPr>
              <a:t>, 166 (1985</a:t>
            </a:r>
            <a:r>
              <a:rPr lang="en-US" altLang="zh-CN"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33778" y="1021472"/>
            <a:ext cx="4487960" cy="461665"/>
          </a:xfrm>
          <a:prstGeom prst="rect">
            <a:avLst/>
          </a:prstGeom>
          <a:noFill/>
        </p:spPr>
        <p:txBody>
          <a:bodyPr wrap="none" rtlCol="0">
            <a:spAutoFit/>
          </a:bodyPr>
          <a:lstStyle/>
          <a:p>
            <a:r>
              <a:rPr lang="en-US" altLang="zh-CN" sz="2400" dirty="0" smtClean="0"/>
              <a:t>relative kinetic energy </a:t>
            </a:r>
            <a:r>
              <a:rPr lang="en-US" altLang="zh-CN" sz="2400" dirty="0" err="1" smtClean="0"/>
              <a:t>disturbution</a:t>
            </a:r>
            <a:endParaRPr lang="zh-CN" altLang="en-US" sz="2400" dirty="0"/>
          </a:p>
        </p:txBody>
      </p:sp>
      <p:sp>
        <p:nvSpPr>
          <p:cNvPr id="84" name="灯片编号占位符 83"/>
          <p:cNvSpPr>
            <a:spLocks noGrp="1"/>
          </p:cNvSpPr>
          <p:nvPr>
            <p:ph type="sldNum" sz="quarter" idx="12"/>
          </p:nvPr>
        </p:nvSpPr>
        <p:spPr/>
        <p:txBody>
          <a:bodyPr/>
          <a:lstStyle/>
          <a:p>
            <a:fld id="{0C913308-F349-4B6D-A68A-DD1791B4A57B}" type="slidenum">
              <a:rPr lang="zh-CN" altLang="en-US" smtClean="0"/>
              <a:pPr/>
              <a:t>19</a:t>
            </a:fld>
            <a:endParaRPr lang="zh-CN" altLang="en-US" dirty="0"/>
          </a:p>
        </p:txBody>
      </p:sp>
    </p:spTree>
    <p:extLst>
      <p:ext uri="{BB962C8B-B14F-4D97-AF65-F5344CB8AC3E}">
        <p14:creationId xmlns:p14="http://schemas.microsoft.com/office/powerpoint/2010/main" xmlns="" val="169298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01201" y="1370385"/>
            <a:ext cx="3089342" cy="47693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矩形 2"/>
          <p:cNvSpPr/>
          <p:nvPr/>
        </p:nvSpPr>
        <p:spPr>
          <a:xfrm>
            <a:off x="917891" y="1484784"/>
            <a:ext cx="4068452" cy="923330"/>
          </a:xfrm>
          <a:prstGeom prst="rect">
            <a:avLst/>
          </a:prstGeom>
        </p:spPr>
        <p:txBody>
          <a:bodyPr wrap="square">
            <a:spAutoFit/>
          </a:bodyPr>
          <a:lstStyle/>
          <a:p>
            <a:r>
              <a:rPr lang="en-US" altLang="zh-CN" b="1" dirty="0" smtClean="0">
                <a:latin typeface="Times New Roman" panose="02020603050405020304" pitchFamily="18" charset="0"/>
                <a:cs typeface="Times New Roman" panose="02020603050405020304" pitchFamily="18" charset="0"/>
              </a:rPr>
              <a:t>Empedocles</a:t>
            </a:r>
            <a:r>
              <a:rPr lang="en-US" altLang="zh-CN" dirty="0" smtClean="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490–430 BC, Greek) </a:t>
            </a:r>
            <a:r>
              <a:rPr lang="en-US" altLang="zh-CN" dirty="0" smtClean="0">
                <a:latin typeface="Times New Roman" panose="02020603050405020304" pitchFamily="18" charset="0"/>
                <a:cs typeface="Times New Roman" panose="02020603050405020304" pitchFamily="18" charset="0"/>
              </a:rPr>
              <a:t>said:</a:t>
            </a:r>
          </a:p>
          <a:p>
            <a:r>
              <a:rPr lang="zh-CN" altLang="en-US" dirty="0" smtClean="0">
                <a:latin typeface="Times New Roman" panose="02020603050405020304" pitchFamily="18" charset="0"/>
                <a:cs typeface="Times New Roman" panose="02020603050405020304" pitchFamily="18" charset="0"/>
              </a:rPr>
              <a:t>“</a:t>
            </a:r>
            <a:r>
              <a:rPr lang="en-US" altLang="zh-CN" dirty="0" smtClean="0">
                <a:latin typeface="Times New Roman" panose="02020603050405020304" pitchFamily="18" charset="0"/>
                <a:cs typeface="Times New Roman" panose="02020603050405020304" pitchFamily="18" charset="0"/>
              </a:rPr>
              <a:t> </a:t>
            </a:r>
            <a:r>
              <a:rPr lang="en-US" altLang="zh-CN" b="1" dirty="0">
                <a:solidFill>
                  <a:srgbClr val="FF0000"/>
                </a:solidFill>
                <a:latin typeface="Times New Roman" panose="02020603050405020304" pitchFamily="18" charset="0"/>
                <a:cs typeface="Times New Roman" panose="02020603050405020304" pitchFamily="18" charset="0"/>
              </a:rPr>
              <a:t>Love</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will bring about the element</a:t>
            </a:r>
          </a:p>
          <a:p>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    </a:t>
            </a:r>
            <a:r>
              <a:rPr lang="en-US" altLang="zh-CN" b="1" dirty="0" smtClean="0">
                <a:solidFill>
                  <a:srgbClr val="FF0000"/>
                </a:solidFill>
                <a:latin typeface="Times New Roman" panose="02020603050405020304" pitchFamily="18" charset="0"/>
                <a:cs typeface="Times New Roman" panose="02020603050405020304" pitchFamily="18" charset="0"/>
              </a:rPr>
              <a:t>hate</a:t>
            </a:r>
            <a:r>
              <a:rPr lang="en-US" altLang="zh-CN" dirty="0" smtClean="0">
                <a:latin typeface="Times New Roman" panose="02020603050405020304" pitchFamily="18" charset="0"/>
                <a:cs typeface="Times New Roman" panose="02020603050405020304" pitchFamily="18" charset="0"/>
              </a:rPr>
              <a:t> will separate the </a:t>
            </a:r>
            <a:r>
              <a:rPr lang="en-US" altLang="zh-CN" dirty="0">
                <a:latin typeface="Times New Roman" panose="02020603050405020304" pitchFamily="18" charset="0"/>
                <a:cs typeface="Times New Roman" panose="02020603050405020304" pitchFamily="18" charset="0"/>
              </a:rPr>
              <a:t>element</a:t>
            </a:r>
            <a:r>
              <a:rPr lang="zh-CN" altLang="en-US"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791478" y="116632"/>
            <a:ext cx="1569660"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P</a:t>
            </a:r>
            <a:r>
              <a:rPr lang="en-US" altLang="zh-CN" sz="3600" dirty="0" smtClean="0">
                <a:latin typeface="Times New Roman" panose="02020603050405020304" pitchFamily="18" charset="0"/>
                <a:cs typeface="Times New Roman" panose="02020603050405020304" pitchFamily="18" charset="0"/>
              </a:rPr>
              <a:t>reface</a:t>
            </a:r>
            <a:endParaRPr lang="zh-CN" altLang="en-US" sz="3600" dirty="0">
              <a:latin typeface="Times New Roman" panose="02020603050405020304" pitchFamily="18" charset="0"/>
              <a:cs typeface="Times New Roman" panose="02020603050405020304" pitchFamily="18" charset="0"/>
            </a:endParaRPr>
          </a:p>
        </p:txBody>
      </p:sp>
      <p:sp>
        <p:nvSpPr>
          <p:cNvPr id="6" name="椭圆 5"/>
          <p:cNvSpPr/>
          <p:nvPr/>
        </p:nvSpPr>
        <p:spPr>
          <a:xfrm>
            <a:off x="1202322" y="3262664"/>
            <a:ext cx="789969" cy="78996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33197" y="3247917"/>
            <a:ext cx="789969" cy="78996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箭头连接符 8"/>
          <p:cNvCxnSpPr>
            <a:stCxn id="6" idx="6"/>
          </p:cNvCxnSpPr>
          <p:nvPr/>
        </p:nvCxnSpPr>
        <p:spPr>
          <a:xfrm flipV="1">
            <a:off x="1992291" y="3657648"/>
            <a:ext cx="57606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7" idx="2"/>
          </p:cNvCxnSpPr>
          <p:nvPr/>
        </p:nvCxnSpPr>
        <p:spPr>
          <a:xfrm flipH="1" flipV="1">
            <a:off x="2600633" y="3642901"/>
            <a:ext cx="53256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48490" y="3063251"/>
            <a:ext cx="582211"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love</a:t>
            </a:r>
            <a:endParaRPr lang="zh-CN" altLang="en-US" dirty="0">
              <a:latin typeface="Times New Roman" panose="02020603050405020304" pitchFamily="18" charset="0"/>
              <a:cs typeface="Times New Roman" panose="02020603050405020304" pitchFamily="18" charset="0"/>
            </a:endParaRPr>
          </a:p>
        </p:txBody>
      </p:sp>
      <p:sp>
        <p:nvSpPr>
          <p:cNvPr id="13" name="椭圆 12"/>
          <p:cNvSpPr/>
          <p:nvPr/>
        </p:nvSpPr>
        <p:spPr>
          <a:xfrm>
            <a:off x="823358" y="4918848"/>
            <a:ext cx="789969" cy="78996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3528181" y="4918850"/>
            <a:ext cx="789969" cy="78996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箭头连接符 14"/>
          <p:cNvCxnSpPr/>
          <p:nvPr/>
        </p:nvCxnSpPr>
        <p:spPr>
          <a:xfrm flipV="1">
            <a:off x="2952117" y="5313833"/>
            <a:ext cx="57606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flipV="1">
            <a:off x="1640618" y="5314890"/>
            <a:ext cx="53256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48490" y="4719436"/>
            <a:ext cx="569387"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hate</a:t>
            </a:r>
            <a:endParaRPr lang="zh-CN" altLang="en-US" dirty="0">
              <a:latin typeface="Times New Roman" panose="02020603050405020304" pitchFamily="18" charset="0"/>
              <a:cs typeface="Times New Roman" panose="02020603050405020304" pitchFamily="18" charset="0"/>
            </a:endParaRPr>
          </a:p>
        </p:txBody>
      </p:sp>
      <p:sp>
        <p:nvSpPr>
          <p:cNvPr id="18" name="灯片编号占位符 17"/>
          <p:cNvSpPr>
            <a:spLocks noGrp="1"/>
          </p:cNvSpPr>
          <p:nvPr>
            <p:ph type="sldNum" sz="quarter" idx="12"/>
          </p:nvPr>
        </p:nvSpPr>
        <p:spPr/>
        <p:txBody>
          <a:bodyPr/>
          <a:lstStyle/>
          <a:p>
            <a:fld id="{0C913308-F349-4B6D-A68A-DD1791B4A57B}" type="slidenum">
              <a:rPr lang="zh-CN" altLang="en-US" smtClean="0"/>
              <a:pPr/>
              <a:t>2</a:t>
            </a:fld>
            <a:endParaRPr lang="zh-CN" altLang="en-US" dirty="0"/>
          </a:p>
        </p:txBody>
      </p:sp>
    </p:spTree>
    <p:extLst>
      <p:ext uri="{BB962C8B-B14F-4D97-AF65-F5344CB8AC3E}">
        <p14:creationId xmlns:p14="http://schemas.microsoft.com/office/powerpoint/2010/main" xmlns="" val="2131147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370" y="116632"/>
            <a:ext cx="6395982"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a:t>
            </a:r>
            <a:r>
              <a:rPr lang="en-US" altLang="zh-CN" sz="3600" dirty="0" smtClean="0">
                <a:latin typeface="Times New Roman" panose="02020603050405020304" pitchFamily="18" charset="0"/>
                <a:cs typeface="Times New Roman" panose="02020603050405020304" pitchFamily="18" charset="0"/>
              </a:rPr>
              <a:t>of Binding Energy</a:t>
            </a:r>
            <a:endParaRPr lang="zh-CN" altLang="en-US" sz="3600" dirty="0">
              <a:latin typeface="Times New Roman" panose="02020603050405020304" pitchFamily="18" charset="0"/>
              <a:cs typeface="Times New Roman" panose="02020603050405020304" pitchFamily="18" charset="0"/>
            </a:endParaRPr>
          </a:p>
        </p:txBody>
      </p:sp>
      <p:sp>
        <p:nvSpPr>
          <p:cNvPr id="3" name="矩形 2"/>
          <p:cNvSpPr/>
          <p:nvPr/>
        </p:nvSpPr>
        <p:spPr>
          <a:xfrm>
            <a:off x="2195736" y="1060864"/>
            <a:ext cx="4866269" cy="461665"/>
          </a:xfrm>
          <a:prstGeom prst="rect">
            <a:avLst/>
          </a:prstGeom>
        </p:spPr>
        <p:txBody>
          <a:bodyPr wrap="none">
            <a:spAutoFit/>
          </a:bodyPr>
          <a:lstStyle/>
          <a:p>
            <a:r>
              <a:rPr lang="en-US" altLang="zh-CN" sz="2400" i="1" dirty="0" smtClean="0">
                <a:latin typeface="Times New Roman" panose="02020603050405020304" pitchFamily="18" charset="0"/>
                <a:ea typeface="宋体"/>
                <a:cs typeface="Times New Roman" panose="02020603050405020304" pitchFamily="18" charset="0"/>
              </a:rPr>
              <a:t>σ</a:t>
            </a:r>
            <a:r>
              <a:rPr lang="en-US" altLang="zh-CN" sz="2400" i="1" dirty="0" smtClean="0">
                <a:latin typeface="Times New Roman" panose="02020603050405020304" pitchFamily="18" charset="0"/>
                <a:cs typeface="Times New Roman" panose="02020603050405020304" pitchFamily="18" charset="0"/>
              </a:rPr>
              <a:t>(E) </a:t>
            </a:r>
            <a:r>
              <a:rPr lang="en-US" altLang="zh-CN" sz="2400" dirty="0" smtClean="0">
                <a:latin typeface="Times New Roman" panose="02020603050405020304" pitchFamily="18" charset="0"/>
                <a:cs typeface="Times New Roman" panose="02020603050405020304" pitchFamily="18" charset="0"/>
              </a:rPr>
              <a:t>is a function of threshold energy</a:t>
            </a:r>
            <a:r>
              <a:rPr lang="en-US" altLang="zh-CN" sz="2400" i="1" dirty="0" smtClean="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xmlns="" val="3813482908"/>
              </p:ext>
            </p:extLst>
          </p:nvPr>
        </p:nvGraphicFramePr>
        <p:xfrm>
          <a:off x="92366" y="1989628"/>
          <a:ext cx="4536504" cy="1080120"/>
        </p:xfrm>
        <a:graphic>
          <a:graphicData uri="http://schemas.openxmlformats.org/presentationml/2006/ole">
            <p:oleObj spid="_x0000_s23584" name="公式" r:id="rId4" imgW="1866600" imgH="444240" progId="Equation.3">
              <p:embed/>
            </p:oleObj>
          </a:graphicData>
        </a:graphic>
      </p:graphicFrame>
      <p:sp>
        <p:nvSpPr>
          <p:cNvPr id="7" name="TextBox 6"/>
          <p:cNvSpPr txBox="1"/>
          <p:nvPr/>
        </p:nvSpPr>
        <p:spPr>
          <a:xfrm>
            <a:off x="1899019" y="1613990"/>
            <a:ext cx="1080745" cy="461665"/>
          </a:xfrm>
          <a:prstGeom prst="rect">
            <a:avLst/>
          </a:prstGeom>
          <a:noFill/>
        </p:spPr>
        <p:txBody>
          <a:bodyPr wrap="none" rtlCol="0">
            <a:spAutoFit/>
          </a:bodyPr>
          <a:lstStyle/>
          <a:p>
            <a:r>
              <a:rPr lang="en-US" altLang="zh-CN" sz="2400" dirty="0" smtClean="0"/>
              <a:t>classic </a:t>
            </a:r>
            <a:endParaRPr lang="zh-CN" altLang="en-US" sz="2400" dirty="0"/>
          </a:p>
        </p:txBody>
      </p:sp>
      <p:sp>
        <p:nvSpPr>
          <p:cNvPr id="8" name="TextBox 7"/>
          <p:cNvSpPr txBox="1"/>
          <p:nvPr/>
        </p:nvSpPr>
        <p:spPr>
          <a:xfrm>
            <a:off x="6299718" y="1613991"/>
            <a:ext cx="1337226" cy="461665"/>
          </a:xfrm>
          <a:prstGeom prst="rect">
            <a:avLst/>
          </a:prstGeom>
          <a:noFill/>
        </p:spPr>
        <p:txBody>
          <a:bodyPr wrap="none" rtlCol="0">
            <a:spAutoFit/>
          </a:bodyPr>
          <a:lstStyle/>
          <a:p>
            <a:r>
              <a:rPr lang="en-US" altLang="zh-CN" sz="2400" dirty="0" smtClean="0"/>
              <a:t>quantum </a:t>
            </a:r>
            <a:endParaRPr lang="zh-CN" altLang="en-US" sz="2400" dirty="0"/>
          </a:p>
        </p:txBody>
      </p:sp>
      <p:sp>
        <p:nvSpPr>
          <p:cNvPr id="9" name="矩形 8"/>
          <p:cNvSpPr/>
          <p:nvPr/>
        </p:nvSpPr>
        <p:spPr>
          <a:xfrm>
            <a:off x="2979764" y="6122818"/>
            <a:ext cx="3704860" cy="461665"/>
          </a:xfrm>
          <a:prstGeom prst="rect">
            <a:avLst/>
          </a:prstGeom>
        </p:spPr>
        <p:txBody>
          <a:bodyPr wrap="none">
            <a:spAutoFit/>
          </a:bodyPr>
          <a:lstStyle/>
          <a:p>
            <a:r>
              <a:rPr lang="en-US" altLang="zh-CN" sz="2400" dirty="0"/>
              <a:t>Step-Function Cross Section</a:t>
            </a:r>
            <a:endParaRPr lang="zh-CN" altLang="en-US" sz="2400" dirty="0"/>
          </a:p>
        </p:txBody>
      </p:sp>
      <p:sp>
        <p:nvSpPr>
          <p:cNvPr id="10" name="矩形 9"/>
          <p:cNvSpPr/>
          <p:nvPr/>
        </p:nvSpPr>
        <p:spPr>
          <a:xfrm>
            <a:off x="3246921" y="4710335"/>
            <a:ext cx="2763898" cy="461665"/>
          </a:xfrm>
          <a:prstGeom prst="rect">
            <a:avLst/>
          </a:prstGeom>
        </p:spPr>
        <p:txBody>
          <a:bodyPr wrap="none">
            <a:spAutoFit/>
          </a:bodyPr>
          <a:lstStyle/>
          <a:p>
            <a:r>
              <a:rPr lang="en-US" altLang="zh-CN" sz="2400" dirty="0"/>
              <a:t>Linear Cross Section</a:t>
            </a:r>
            <a:endParaRPr lang="zh-CN" altLang="en-US" sz="2400" dirty="0"/>
          </a:p>
        </p:txBody>
      </p:sp>
      <p:sp>
        <p:nvSpPr>
          <p:cNvPr id="11" name="矩形 10"/>
          <p:cNvSpPr/>
          <p:nvPr/>
        </p:nvSpPr>
        <p:spPr>
          <a:xfrm>
            <a:off x="2393778" y="5430320"/>
            <a:ext cx="4788490" cy="461665"/>
          </a:xfrm>
          <a:prstGeom prst="rect">
            <a:avLst/>
          </a:prstGeom>
        </p:spPr>
        <p:txBody>
          <a:bodyPr wrap="none">
            <a:spAutoFit/>
          </a:bodyPr>
          <a:lstStyle/>
          <a:p>
            <a:r>
              <a:rPr lang="en-US" altLang="zh-CN" sz="2400" dirty="0" smtClean="0"/>
              <a:t>Inclined </a:t>
            </a:r>
            <a:r>
              <a:rPr lang="en-US" altLang="zh-CN" sz="2400" dirty="0"/>
              <a:t>Step-Function Cross Section</a:t>
            </a:r>
            <a:endParaRPr lang="zh-CN" altLang="en-US" sz="2400" dirty="0"/>
          </a:p>
        </p:txBody>
      </p:sp>
      <p:sp>
        <p:nvSpPr>
          <p:cNvPr id="12" name="矩形 11"/>
          <p:cNvSpPr/>
          <p:nvPr/>
        </p:nvSpPr>
        <p:spPr>
          <a:xfrm>
            <a:off x="2852941" y="3936831"/>
            <a:ext cx="3446777" cy="461665"/>
          </a:xfrm>
          <a:prstGeom prst="rect">
            <a:avLst/>
          </a:prstGeom>
        </p:spPr>
        <p:txBody>
          <a:bodyPr wrap="none">
            <a:spAutoFit/>
          </a:bodyPr>
          <a:lstStyle/>
          <a:p>
            <a:r>
              <a:rPr lang="en-US" altLang="zh-CN" sz="2400" dirty="0"/>
              <a:t>Exponential Cross Section</a:t>
            </a:r>
            <a:endParaRPr lang="zh-CN" altLang="en-US" sz="2400" dirty="0"/>
          </a:p>
        </p:txBody>
      </p:sp>
      <p:sp>
        <p:nvSpPr>
          <p:cNvPr id="13" name="TextBox 12"/>
          <p:cNvSpPr txBox="1"/>
          <p:nvPr/>
        </p:nvSpPr>
        <p:spPr>
          <a:xfrm>
            <a:off x="3330950" y="3172130"/>
            <a:ext cx="2659702"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the models of </a:t>
            </a:r>
            <a:r>
              <a:rPr lang="en-US" altLang="zh-CN" sz="2400" i="1" dirty="0">
                <a:latin typeface="Times New Roman" panose="02020603050405020304" pitchFamily="18" charset="0"/>
                <a:cs typeface="Times New Roman" panose="02020603050405020304" pitchFamily="18" charset="0"/>
              </a:rPr>
              <a:t>σ(E</a:t>
            </a:r>
            <a:r>
              <a:rPr lang="en-US" altLang="zh-CN" sz="2400" i="1"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 </a:t>
            </a:r>
            <a:endParaRPr lang="zh-CN" altLang="en-US" sz="2400" dirty="0">
              <a:latin typeface="Times New Roman" panose="02020603050405020304" pitchFamily="18" charset="0"/>
              <a:cs typeface="Times New Roman" panose="02020603050405020304" pitchFamily="18" charset="0"/>
            </a:endParaRPr>
          </a:p>
        </p:txBody>
      </p:sp>
      <p:sp>
        <p:nvSpPr>
          <p:cNvPr id="14" name="图文框 13"/>
          <p:cNvSpPr/>
          <p:nvPr/>
        </p:nvSpPr>
        <p:spPr>
          <a:xfrm>
            <a:off x="4788023" y="1613991"/>
            <a:ext cx="4104136" cy="1454969"/>
          </a:xfrm>
          <a:prstGeom prst="frame">
            <a:avLst>
              <a:gd name="adj1" fmla="val 7727"/>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23558" name="Picture 6" descr="C:\Users\Administrator\Desktop\无标题.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96991" y="2164661"/>
            <a:ext cx="3886200" cy="69532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灯片编号占位符 14"/>
          <p:cNvSpPr>
            <a:spLocks noGrp="1"/>
          </p:cNvSpPr>
          <p:nvPr>
            <p:ph type="sldNum" sz="quarter" idx="12"/>
          </p:nvPr>
        </p:nvSpPr>
        <p:spPr/>
        <p:txBody>
          <a:bodyPr/>
          <a:lstStyle/>
          <a:p>
            <a:fld id="{0C913308-F349-4B6D-A68A-DD1791B4A57B}" type="slidenum">
              <a:rPr lang="zh-CN" altLang="en-US" smtClean="0"/>
              <a:pPr/>
              <a:t>20</a:t>
            </a:fld>
            <a:endParaRPr lang="zh-CN" altLang="en-US" dirty="0"/>
          </a:p>
        </p:txBody>
      </p:sp>
    </p:spTree>
    <p:extLst>
      <p:ext uri="{BB962C8B-B14F-4D97-AF65-F5344CB8AC3E}">
        <p14:creationId xmlns:p14="http://schemas.microsoft.com/office/powerpoint/2010/main" xmlns="" val="16144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370" y="116632"/>
            <a:ext cx="6395982"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a:t>
            </a:r>
            <a:r>
              <a:rPr lang="en-US" altLang="zh-CN" sz="3600" dirty="0" smtClean="0">
                <a:latin typeface="Times New Roman" panose="02020603050405020304" pitchFamily="18" charset="0"/>
                <a:cs typeface="Times New Roman" panose="02020603050405020304" pitchFamily="18" charset="0"/>
              </a:rPr>
              <a:t>of Binding Energy</a:t>
            </a:r>
            <a:endParaRPr lang="zh-CN" altLang="en-US" sz="3600"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0745" y="2564904"/>
            <a:ext cx="5260119" cy="3352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4031432" y="6484423"/>
            <a:ext cx="5112568" cy="36933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t>Peter </a:t>
            </a:r>
            <a:r>
              <a:rPr lang="en-US" altLang="zh-CN" dirty="0" smtClean="0"/>
              <a:t>Chen, </a:t>
            </a:r>
            <a:r>
              <a:rPr lang="en-US" altLang="zh-CN" i="1" dirty="0" smtClean="0"/>
              <a:t>J</a:t>
            </a:r>
            <a:r>
              <a:rPr lang="en-US" altLang="zh-CN" i="1" dirty="0"/>
              <a:t>. Phys. Chem. A, Vol. 111, No. 30, 2007</a:t>
            </a:r>
            <a:endParaRPr lang="zh-CN" altLang="en-US" dirty="0"/>
          </a:p>
        </p:txBody>
      </p:sp>
      <p:graphicFrame>
        <p:nvGraphicFramePr>
          <p:cNvPr id="6" name="对象 5"/>
          <p:cNvGraphicFramePr>
            <a:graphicFrameLocks noChangeAspect="1"/>
          </p:cNvGraphicFramePr>
          <p:nvPr>
            <p:extLst>
              <p:ext uri="{D42A27DB-BD31-4B8C-83A1-F6EECF244321}">
                <p14:modId xmlns:p14="http://schemas.microsoft.com/office/powerpoint/2010/main" xmlns="" val="3494769406"/>
              </p:ext>
            </p:extLst>
          </p:nvPr>
        </p:nvGraphicFramePr>
        <p:xfrm>
          <a:off x="1344370" y="755948"/>
          <a:ext cx="6469063" cy="936625"/>
        </p:xfrm>
        <a:graphic>
          <a:graphicData uri="http://schemas.openxmlformats.org/presentationml/2006/ole">
            <p:oleObj spid="_x0000_s24631" name="公式" r:id="rId5" imgW="2984400" imgH="431640" progId="Equation.3">
              <p:embed/>
            </p:oleObj>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xmlns="" val="4138008849"/>
              </p:ext>
            </p:extLst>
          </p:nvPr>
        </p:nvGraphicFramePr>
        <p:xfrm>
          <a:off x="263707" y="6167337"/>
          <a:ext cx="3743571" cy="634172"/>
        </p:xfrm>
        <a:graphic>
          <a:graphicData uri="http://schemas.openxmlformats.org/presentationml/2006/ole">
            <p:oleObj spid="_x0000_s24632" name="公式" r:id="rId6" imgW="2476440" imgH="419040" progId="Equation.3">
              <p:embed/>
            </p:oleObj>
          </a:graphicData>
        </a:graphic>
      </p:graphicFrame>
      <p:sp>
        <p:nvSpPr>
          <p:cNvPr id="8" name="矩形 7"/>
          <p:cNvSpPr/>
          <p:nvPr/>
        </p:nvSpPr>
        <p:spPr>
          <a:xfrm>
            <a:off x="528614" y="5882161"/>
            <a:ext cx="3478260" cy="369332"/>
          </a:xfrm>
          <a:prstGeom prst="rect">
            <a:avLst/>
          </a:prstGeom>
        </p:spPr>
        <p:txBody>
          <a:bodyPr wrap="none">
            <a:spAutoFit/>
          </a:bodyPr>
          <a:lstStyle/>
          <a:p>
            <a:r>
              <a:rPr lang="en-US" altLang="zh-CN" i="1" dirty="0" smtClean="0"/>
              <a:t>E</a:t>
            </a:r>
            <a:r>
              <a:rPr lang="en-US" altLang="zh-CN" i="1" baseline="-25000" dirty="0" smtClean="0"/>
              <a:t>0 </a:t>
            </a:r>
            <a:r>
              <a:rPr lang="en-US" altLang="zh-CN" i="1" dirty="0" smtClean="0"/>
              <a:t>is nominal center of mass </a:t>
            </a:r>
            <a:r>
              <a:rPr lang="en-US" altLang="zh-CN" i="1" dirty="0"/>
              <a:t>energy</a:t>
            </a:r>
            <a:endParaRPr lang="zh-CN" altLang="en-US" dirty="0"/>
          </a:p>
        </p:txBody>
      </p:sp>
      <p:sp>
        <p:nvSpPr>
          <p:cNvPr id="9" name="矩形 8"/>
          <p:cNvSpPr/>
          <p:nvPr/>
        </p:nvSpPr>
        <p:spPr>
          <a:xfrm>
            <a:off x="5364088" y="2636912"/>
            <a:ext cx="3689648" cy="1754326"/>
          </a:xfrm>
          <a:prstGeom prst="rect">
            <a:avLst/>
          </a:prstGeom>
        </p:spPr>
        <p:txBody>
          <a:bodyPr wrap="square">
            <a:spAutoFit/>
          </a:bodyPr>
          <a:lstStyle/>
          <a:p>
            <a:r>
              <a:rPr lang="en-US" altLang="zh-CN" i="1" dirty="0" smtClean="0"/>
              <a:t>σ</a:t>
            </a:r>
            <a:r>
              <a:rPr lang="en-US" altLang="zh-CN" baseline="-25000" dirty="0" smtClean="0"/>
              <a:t>0</a:t>
            </a:r>
            <a:r>
              <a:rPr lang="en-US" altLang="zh-CN" dirty="0" smtClean="0"/>
              <a:t> </a:t>
            </a:r>
            <a:r>
              <a:rPr lang="en-US" altLang="zh-CN" dirty="0"/>
              <a:t>is a scaling </a:t>
            </a:r>
            <a:r>
              <a:rPr lang="en-US" altLang="zh-CN" dirty="0" smtClean="0"/>
              <a:t>factor</a:t>
            </a:r>
          </a:p>
          <a:p>
            <a:r>
              <a:rPr lang="en-US" altLang="zh-CN" i="1" dirty="0" smtClean="0"/>
              <a:t>E </a:t>
            </a:r>
            <a:r>
              <a:rPr lang="en-US" altLang="zh-CN" dirty="0"/>
              <a:t>the relative </a:t>
            </a:r>
            <a:r>
              <a:rPr lang="en-US" altLang="zh-CN" dirty="0" smtClean="0"/>
              <a:t>kinetic energy</a:t>
            </a:r>
            <a:endParaRPr lang="en-US" altLang="zh-CN" dirty="0"/>
          </a:p>
          <a:p>
            <a:r>
              <a:rPr lang="en-US" altLang="zh-CN" i="1" dirty="0" smtClean="0"/>
              <a:t>n </a:t>
            </a:r>
            <a:r>
              <a:rPr lang="en-US" altLang="zh-CN" dirty="0"/>
              <a:t>an adjustable </a:t>
            </a:r>
            <a:r>
              <a:rPr lang="en-US" altLang="zh-CN" dirty="0" smtClean="0"/>
              <a:t>parameter</a:t>
            </a:r>
          </a:p>
          <a:p>
            <a:r>
              <a:rPr lang="en-US" altLang="zh-CN" dirty="0" smtClean="0"/>
              <a:t>quantum states</a:t>
            </a:r>
          </a:p>
          <a:p>
            <a:r>
              <a:rPr lang="en-US" altLang="zh-CN" dirty="0" smtClean="0"/>
              <a:t>(vibrational</a:t>
            </a:r>
            <a:r>
              <a:rPr lang="en-US" altLang="zh-CN" dirty="0"/>
              <a:t>, rotational, and </a:t>
            </a:r>
            <a:r>
              <a:rPr lang="en-US" altLang="zh-CN" dirty="0" smtClean="0"/>
              <a:t>electronic)</a:t>
            </a:r>
            <a:endParaRPr lang="en-US" altLang="zh-CN" dirty="0"/>
          </a:p>
          <a:p>
            <a:r>
              <a:rPr lang="en-US" altLang="zh-CN" dirty="0"/>
              <a:t>with energies </a:t>
            </a:r>
            <a:r>
              <a:rPr lang="en-US" altLang="zh-CN" i="1" dirty="0" err="1"/>
              <a:t>Ei</a:t>
            </a:r>
            <a:r>
              <a:rPr lang="en-US" altLang="zh-CN" i="1" dirty="0"/>
              <a:t> </a:t>
            </a:r>
            <a:r>
              <a:rPr lang="en-US" altLang="zh-CN" dirty="0"/>
              <a:t>and populations </a:t>
            </a:r>
            <a:r>
              <a:rPr lang="en-US" altLang="zh-CN" i="1" dirty="0" err="1"/>
              <a:t>gi</a:t>
            </a:r>
            <a:r>
              <a:rPr lang="en-US" altLang="zh-CN" i="1" dirty="0"/>
              <a:t> </a:t>
            </a:r>
            <a:endParaRPr lang="zh-CN" altLang="en-US" dirty="0"/>
          </a:p>
        </p:txBody>
      </p:sp>
      <p:sp>
        <p:nvSpPr>
          <p:cNvPr id="10" name="矩形 9"/>
          <p:cNvSpPr/>
          <p:nvPr/>
        </p:nvSpPr>
        <p:spPr>
          <a:xfrm>
            <a:off x="4860032" y="4729753"/>
            <a:ext cx="4283968" cy="830997"/>
          </a:xfrm>
          <a:prstGeom prst="rect">
            <a:avLst/>
          </a:prstGeom>
        </p:spPr>
        <p:txBody>
          <a:bodyPr wrap="square">
            <a:spAutoFit/>
          </a:bodyPr>
          <a:lstStyle/>
          <a:p>
            <a:r>
              <a:rPr lang="en-US" altLang="zh-CN" sz="2400" dirty="0"/>
              <a:t>The </a:t>
            </a:r>
            <a:r>
              <a:rPr lang="el-GR" altLang="zh-CN" sz="2400" i="1" dirty="0" smtClean="0"/>
              <a:t>σ</a:t>
            </a:r>
            <a:r>
              <a:rPr lang="el-GR" altLang="zh-CN" sz="2400" dirty="0" smtClean="0"/>
              <a:t>0,</a:t>
            </a:r>
            <a:r>
              <a:rPr lang="en-US" altLang="zh-CN" sz="2400" dirty="0" smtClean="0"/>
              <a:t> </a:t>
            </a:r>
            <a:r>
              <a:rPr lang="en-US" altLang="zh-CN" sz="2400" i="1" dirty="0" smtClean="0"/>
              <a:t>n</a:t>
            </a:r>
            <a:r>
              <a:rPr lang="en-US" altLang="zh-CN" sz="2400" dirty="0"/>
              <a:t>, and </a:t>
            </a:r>
            <a:r>
              <a:rPr lang="en-US" altLang="zh-CN" sz="2400" i="1" dirty="0"/>
              <a:t>E</a:t>
            </a:r>
            <a:r>
              <a:rPr lang="en-US" altLang="zh-CN" sz="2400" dirty="0"/>
              <a:t>0 </a:t>
            </a:r>
            <a:r>
              <a:rPr lang="en-US" altLang="zh-CN" sz="2400" dirty="0" smtClean="0"/>
              <a:t>parameters are fitted by</a:t>
            </a:r>
            <a:r>
              <a:rPr lang="en-US" altLang="zh-CN" sz="2400" dirty="0"/>
              <a:t> </a:t>
            </a:r>
            <a:r>
              <a:rPr lang="en-US" altLang="zh-CN" sz="2400" dirty="0" smtClean="0"/>
              <a:t>least </a:t>
            </a:r>
            <a:r>
              <a:rPr lang="en-US" altLang="zh-CN" sz="2400" dirty="0"/>
              <a:t>squares analysis</a:t>
            </a:r>
            <a:endParaRPr lang="zh-CN" altLang="en-US" sz="2400" dirty="0"/>
          </a:p>
        </p:txBody>
      </p:sp>
      <p:sp>
        <p:nvSpPr>
          <p:cNvPr id="11" name="矩形 10"/>
          <p:cNvSpPr/>
          <p:nvPr/>
        </p:nvSpPr>
        <p:spPr>
          <a:xfrm>
            <a:off x="6029908" y="5883854"/>
            <a:ext cx="1944216" cy="369332"/>
          </a:xfrm>
          <a:prstGeom prst="rect">
            <a:avLst/>
          </a:prstGeom>
        </p:spPr>
        <p:txBody>
          <a:bodyPr wrap="square">
            <a:spAutoFit/>
          </a:bodyPr>
          <a:lstStyle/>
          <a:p>
            <a:r>
              <a:rPr lang="en-US" altLang="zh-CN" dirty="0" smtClean="0"/>
              <a:t>CRUNCH   L-CID</a:t>
            </a:r>
            <a:endParaRPr lang="zh-CN" altLang="en-US" dirty="0"/>
          </a:p>
        </p:txBody>
      </p:sp>
      <p:pic>
        <p:nvPicPr>
          <p:cNvPr id="13" name="Picture 6" descr="C:\Users\Administrator\Desktop\无标题.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642307" y="1789415"/>
            <a:ext cx="3886200" cy="69532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灯片编号占位符 11"/>
          <p:cNvSpPr>
            <a:spLocks noGrp="1"/>
          </p:cNvSpPr>
          <p:nvPr>
            <p:ph type="sldNum" sz="quarter" idx="12"/>
          </p:nvPr>
        </p:nvSpPr>
        <p:spPr/>
        <p:txBody>
          <a:bodyPr/>
          <a:lstStyle/>
          <a:p>
            <a:fld id="{0C913308-F349-4B6D-A68A-DD1791B4A57B}" type="slidenum">
              <a:rPr lang="zh-CN" altLang="en-US" smtClean="0"/>
              <a:pPr/>
              <a:t>21</a:t>
            </a:fld>
            <a:endParaRPr lang="zh-CN" altLang="en-US" dirty="0"/>
          </a:p>
        </p:txBody>
      </p:sp>
    </p:spTree>
    <p:extLst>
      <p:ext uri="{BB962C8B-B14F-4D97-AF65-F5344CB8AC3E}">
        <p14:creationId xmlns:p14="http://schemas.microsoft.com/office/powerpoint/2010/main" xmlns="" val="234263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4370" y="116632"/>
            <a:ext cx="6395982"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Determination </a:t>
            </a:r>
            <a:r>
              <a:rPr lang="en-US" altLang="zh-CN" sz="3600" dirty="0" smtClean="0">
                <a:latin typeface="Times New Roman" panose="02020603050405020304" pitchFamily="18" charset="0"/>
                <a:cs typeface="Times New Roman" panose="02020603050405020304" pitchFamily="18" charset="0"/>
              </a:rPr>
              <a:t>of Binding Energy</a:t>
            </a:r>
            <a:endParaRPr lang="zh-CN" altLang="en-US" sz="3600"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87824" y="2554256"/>
            <a:ext cx="3415111" cy="217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5" name="对象 4"/>
          <p:cNvGraphicFramePr>
            <a:graphicFrameLocks noChangeAspect="1"/>
          </p:cNvGraphicFramePr>
          <p:nvPr>
            <p:extLst>
              <p:ext uri="{D42A27DB-BD31-4B8C-83A1-F6EECF244321}">
                <p14:modId xmlns:p14="http://schemas.microsoft.com/office/powerpoint/2010/main" xmlns="" val="3344752472"/>
              </p:ext>
            </p:extLst>
          </p:nvPr>
        </p:nvGraphicFramePr>
        <p:xfrm>
          <a:off x="1344370" y="762963"/>
          <a:ext cx="6469063" cy="936625"/>
        </p:xfrm>
        <a:graphic>
          <a:graphicData uri="http://schemas.openxmlformats.org/presentationml/2006/ole">
            <p:oleObj spid="_x0000_s25629" name="公式" r:id="rId5" imgW="2984400" imgH="431640" progId="Equation.3">
              <p:embed/>
            </p:oleObj>
          </a:graphicData>
        </a:graphic>
      </p:graphicFrame>
      <p:pic>
        <p:nvPicPr>
          <p:cNvPr id="6" name="Picture 6" descr="C:\Users\Administrator\Desktop\无标题.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17180" y="1732694"/>
            <a:ext cx="3886200" cy="69532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矩形 6"/>
          <p:cNvSpPr/>
          <p:nvPr/>
        </p:nvSpPr>
        <p:spPr>
          <a:xfrm>
            <a:off x="6848601" y="1895690"/>
            <a:ext cx="1783502"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threshold energy</a:t>
            </a:r>
            <a:r>
              <a:rPr lang="en-US" altLang="zh-CN" i="1" dirty="0">
                <a:latin typeface="Times New Roman" panose="02020603050405020304" pitchFamily="18" charset="0"/>
                <a:cs typeface="Times New Roman" panose="02020603050405020304" pitchFamily="18" charset="0"/>
              </a:rPr>
              <a:t> </a:t>
            </a:r>
            <a:endParaRPr lang="zh-CN" altLang="en-US" dirty="0"/>
          </a:p>
        </p:txBody>
      </p:sp>
      <p:sp>
        <p:nvSpPr>
          <p:cNvPr id="8" name="矩形 7"/>
          <p:cNvSpPr/>
          <p:nvPr/>
        </p:nvSpPr>
        <p:spPr>
          <a:xfrm>
            <a:off x="431031" y="4712553"/>
            <a:ext cx="8712968" cy="830997"/>
          </a:xfrm>
          <a:prstGeom prst="rect">
            <a:avLst/>
          </a:prstGeom>
        </p:spPr>
        <p:txBody>
          <a:bodyPr wrap="square">
            <a:spAutoFit/>
          </a:bodyPr>
          <a:lstStyle/>
          <a:p>
            <a:r>
              <a:rPr lang="en-US" altLang="zh-CN" sz="2400" dirty="0" smtClean="0"/>
              <a:t>    there are three types of reaction </a:t>
            </a:r>
            <a:r>
              <a:rPr lang="en-US" altLang="zh-CN" sz="2400" dirty="0"/>
              <a:t>used to determine the </a:t>
            </a:r>
            <a:r>
              <a:rPr lang="en-US" altLang="zh-CN" sz="2400" dirty="0" smtClean="0"/>
              <a:t>binding energy </a:t>
            </a:r>
            <a:r>
              <a:rPr lang="en-US" altLang="zh-CN" sz="2400" dirty="0"/>
              <a:t>of M+–</a:t>
            </a:r>
            <a:r>
              <a:rPr lang="en-US" altLang="zh-CN" sz="2400" dirty="0" smtClean="0"/>
              <a:t>L </a:t>
            </a:r>
            <a:endParaRPr lang="en-US" altLang="zh-CN" sz="2400" dirty="0"/>
          </a:p>
        </p:txBody>
      </p:sp>
      <p:pic>
        <p:nvPicPr>
          <p:cNvPr id="9" name="Picture 2" descr="C:\Users\Administrator\Desktop\无标题.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086259" y="5543550"/>
            <a:ext cx="7402513" cy="131445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灯片编号占位符 9"/>
          <p:cNvSpPr>
            <a:spLocks noGrp="1"/>
          </p:cNvSpPr>
          <p:nvPr>
            <p:ph type="sldNum" sz="quarter" idx="12"/>
          </p:nvPr>
        </p:nvSpPr>
        <p:spPr/>
        <p:txBody>
          <a:bodyPr/>
          <a:lstStyle/>
          <a:p>
            <a:fld id="{0C913308-F349-4B6D-A68A-DD1791B4A57B}" type="slidenum">
              <a:rPr lang="zh-CN" altLang="en-US" smtClean="0"/>
              <a:pPr/>
              <a:t>22</a:t>
            </a:fld>
            <a:endParaRPr lang="zh-CN" altLang="en-US" dirty="0"/>
          </a:p>
        </p:txBody>
      </p:sp>
    </p:spTree>
    <p:extLst>
      <p:ext uri="{BB962C8B-B14F-4D97-AF65-F5344CB8AC3E}">
        <p14:creationId xmlns:p14="http://schemas.microsoft.com/office/powerpoint/2010/main" xmlns="" val="7701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116632"/>
            <a:ext cx="2210862" cy="646331"/>
          </a:xfrm>
          <a:prstGeom prst="rect">
            <a:avLst/>
          </a:prstGeom>
          <a:noFill/>
        </p:spPr>
        <p:txBody>
          <a:bodyPr wrap="none" rtlCol="0">
            <a:spAutoFit/>
          </a:bodyPr>
          <a:lstStyle/>
          <a:p>
            <a:r>
              <a:rPr lang="en-US" altLang="zh-CN" sz="3600" dirty="0" smtClean="0">
                <a:latin typeface="Times New Roman" panose="02020603050405020304" pitchFamily="18" charset="0"/>
                <a:cs typeface="Times New Roman" panose="02020603050405020304" pitchFamily="18" charset="0"/>
              </a:rPr>
              <a:t>Equipment</a:t>
            </a:r>
            <a:endParaRPr lang="zh-CN" altLang="en-US" sz="3600" dirty="0">
              <a:latin typeface="Times New Roman" panose="02020603050405020304" pitchFamily="18" charset="0"/>
              <a:cs typeface="Times New Roman" panose="02020603050405020304" pitchFamily="18" charset="0"/>
            </a:endParaRPr>
          </a:p>
        </p:txBody>
      </p:sp>
      <p:sp>
        <p:nvSpPr>
          <p:cNvPr id="21" name="TextBox 184"/>
          <p:cNvSpPr txBox="1"/>
          <p:nvPr/>
        </p:nvSpPr>
        <p:spPr>
          <a:xfrm>
            <a:off x="971601" y="1412776"/>
            <a:ext cx="7488832" cy="83099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dirty="0" smtClean="0">
                <a:latin typeface="Times New Roman" panose="02020603050405020304" pitchFamily="18" charset="0"/>
                <a:cs typeface="Times New Roman" panose="02020603050405020304" pitchFamily="18" charset="0"/>
              </a:rPr>
              <a:t>    The energy spread of </a:t>
            </a:r>
            <a:r>
              <a:rPr lang="en-US" altLang="zh-CN" sz="2400" dirty="0" err="1" smtClean="0">
                <a:latin typeface="Times New Roman" panose="02020603050405020304" pitchFamily="18" charset="0"/>
                <a:cs typeface="Times New Roman" panose="02020603050405020304" pitchFamily="18" charset="0"/>
              </a:rPr>
              <a:t>E</a:t>
            </a:r>
            <a:r>
              <a:rPr lang="en-US" altLang="zh-CN" sz="2400" baseline="-25000" dirty="0" err="1" smtClean="0">
                <a:latin typeface="Times New Roman" panose="02020603050405020304" pitchFamily="18" charset="0"/>
                <a:cs typeface="Times New Roman" panose="02020603050405020304" pitchFamily="18" charset="0"/>
              </a:rPr>
              <a:t>lab</a:t>
            </a:r>
            <a:r>
              <a:rPr lang="en-US" altLang="zh-CN" sz="2400" dirty="0" smtClean="0">
                <a:latin typeface="Times New Roman" panose="02020603050405020304" pitchFamily="18" charset="0"/>
                <a:cs typeface="Times New Roman" panose="02020603050405020304" pitchFamily="18" charset="0"/>
              </a:rPr>
              <a:t> need to be very narrow</a:t>
            </a:r>
          </a:p>
          <a:p>
            <a:r>
              <a:rPr lang="en-US" altLang="zh-CN" sz="2400" dirty="0" smtClean="0">
                <a:latin typeface="Times New Roman" panose="02020603050405020304" pitchFamily="18" charset="0"/>
                <a:cs typeface="Times New Roman" panose="02020603050405020304" pitchFamily="18" charset="0"/>
              </a:rPr>
              <a:t>Because the cross section is a </a:t>
            </a:r>
            <a:r>
              <a:rPr lang="en-US" altLang="zh-CN" sz="2400" dirty="0" err="1" smtClean="0">
                <a:latin typeface="Times New Roman" panose="02020603050405020304" pitchFamily="18" charset="0"/>
                <a:cs typeface="Times New Roman" panose="02020603050405020304" pitchFamily="18" charset="0"/>
              </a:rPr>
              <a:t>funtion</a:t>
            </a:r>
            <a:r>
              <a:rPr lang="en-US" altLang="zh-CN" sz="2400" dirty="0" smtClean="0">
                <a:latin typeface="Times New Roman" panose="02020603050405020304" pitchFamily="18" charset="0"/>
                <a:cs typeface="Times New Roman" panose="02020603050405020304" pitchFamily="18" charset="0"/>
              </a:rPr>
              <a:t> of energy</a:t>
            </a:r>
            <a:endParaRPr lang="zh-CN" altLang="en-US" sz="2400" dirty="0">
              <a:latin typeface="Times New Roman" panose="02020603050405020304" pitchFamily="18" charset="0"/>
              <a:cs typeface="Times New Roman" panose="02020603050405020304" pitchFamily="18" charset="0"/>
            </a:endParaRPr>
          </a:p>
        </p:txBody>
      </p:sp>
      <p:grpSp>
        <p:nvGrpSpPr>
          <p:cNvPr id="77" name="组合 76"/>
          <p:cNvGrpSpPr/>
          <p:nvPr/>
        </p:nvGrpSpPr>
        <p:grpSpPr>
          <a:xfrm>
            <a:off x="915219" y="2930807"/>
            <a:ext cx="3137365" cy="3090481"/>
            <a:chOff x="4910693" y="1095017"/>
            <a:chExt cx="3137365" cy="3090481"/>
          </a:xfrm>
        </p:grpSpPr>
        <p:grpSp>
          <p:nvGrpSpPr>
            <p:cNvPr id="4" name="组合 3"/>
            <p:cNvGrpSpPr/>
            <p:nvPr/>
          </p:nvGrpSpPr>
          <p:grpSpPr>
            <a:xfrm>
              <a:off x="4910693" y="1245174"/>
              <a:ext cx="3137365" cy="2940324"/>
              <a:chOff x="858571" y="1567000"/>
              <a:chExt cx="3137365" cy="2940324"/>
            </a:xfrm>
          </p:grpSpPr>
          <p:sp>
            <p:nvSpPr>
              <p:cNvPr id="24" name="矩形 23"/>
              <p:cNvSpPr/>
              <p:nvPr/>
            </p:nvSpPr>
            <p:spPr>
              <a:xfrm>
                <a:off x="992363" y="1567000"/>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矩形 24"/>
              <p:cNvSpPr/>
              <p:nvPr/>
            </p:nvSpPr>
            <p:spPr>
              <a:xfrm>
                <a:off x="1000747" y="3223184"/>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矩形 25"/>
              <p:cNvSpPr/>
              <p:nvPr/>
            </p:nvSpPr>
            <p:spPr>
              <a:xfrm>
                <a:off x="3800675" y="1567000"/>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7" name="矩形 26"/>
              <p:cNvSpPr/>
              <p:nvPr/>
            </p:nvSpPr>
            <p:spPr>
              <a:xfrm>
                <a:off x="3800675" y="3283188"/>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8" name="组合 27"/>
              <p:cNvGrpSpPr/>
              <p:nvPr/>
            </p:nvGrpSpPr>
            <p:grpSpPr>
              <a:xfrm>
                <a:off x="1568427" y="1842196"/>
                <a:ext cx="100161" cy="59172"/>
                <a:chOff x="7532712" y="1088317"/>
                <a:chExt cx="100161" cy="59172"/>
              </a:xfrm>
            </p:grpSpPr>
            <p:sp>
              <p:nvSpPr>
                <p:cNvPr id="74" name="椭圆 73"/>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5" name="椭圆 74"/>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29" name="组合 28"/>
              <p:cNvGrpSpPr/>
              <p:nvPr/>
            </p:nvGrpSpPr>
            <p:grpSpPr>
              <a:xfrm>
                <a:off x="2080867" y="1911665"/>
                <a:ext cx="100161" cy="59172"/>
                <a:chOff x="7532712" y="1088317"/>
                <a:chExt cx="100161" cy="59172"/>
              </a:xfrm>
            </p:grpSpPr>
            <p:sp>
              <p:nvSpPr>
                <p:cNvPr id="72" name="椭圆 71"/>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3" name="椭圆 72"/>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0" name="组合 29"/>
              <p:cNvGrpSpPr/>
              <p:nvPr/>
            </p:nvGrpSpPr>
            <p:grpSpPr>
              <a:xfrm>
                <a:off x="3554785" y="2185794"/>
                <a:ext cx="100161" cy="59172"/>
                <a:chOff x="7532712" y="1088317"/>
                <a:chExt cx="100161" cy="59172"/>
              </a:xfrm>
            </p:grpSpPr>
            <p:sp>
              <p:nvSpPr>
                <p:cNvPr id="70" name="椭圆 69"/>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1" name="椭圆 70"/>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1" name="组合 30"/>
              <p:cNvGrpSpPr/>
              <p:nvPr/>
            </p:nvGrpSpPr>
            <p:grpSpPr>
              <a:xfrm>
                <a:off x="2481465" y="3305221"/>
                <a:ext cx="100161" cy="59172"/>
                <a:chOff x="7532712" y="1088317"/>
                <a:chExt cx="100161" cy="59172"/>
              </a:xfrm>
            </p:grpSpPr>
            <p:sp>
              <p:nvSpPr>
                <p:cNvPr id="68" name="椭圆 67"/>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9" name="椭圆 68"/>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2" name="组合 31"/>
              <p:cNvGrpSpPr/>
              <p:nvPr/>
            </p:nvGrpSpPr>
            <p:grpSpPr>
              <a:xfrm>
                <a:off x="3300067" y="3550849"/>
                <a:ext cx="100161" cy="59172"/>
                <a:chOff x="7532712" y="1088317"/>
                <a:chExt cx="100161" cy="59172"/>
              </a:xfrm>
            </p:grpSpPr>
            <p:sp>
              <p:nvSpPr>
                <p:cNvPr id="66" name="椭圆 65"/>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7" name="椭圆 66"/>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3" name="组合 32"/>
              <p:cNvGrpSpPr/>
              <p:nvPr/>
            </p:nvGrpSpPr>
            <p:grpSpPr>
              <a:xfrm>
                <a:off x="2644748" y="4008049"/>
                <a:ext cx="100161" cy="59172"/>
                <a:chOff x="7532712" y="1088317"/>
                <a:chExt cx="100161" cy="59172"/>
              </a:xfrm>
            </p:grpSpPr>
            <p:sp>
              <p:nvSpPr>
                <p:cNvPr id="64" name="椭圆 63"/>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5" name="椭圆 64"/>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p:nvGrpSpPr>
            <p:grpSpPr>
              <a:xfrm>
                <a:off x="3527565" y="4296716"/>
                <a:ext cx="100161" cy="59172"/>
                <a:chOff x="7532712" y="1088317"/>
                <a:chExt cx="100161" cy="59172"/>
              </a:xfrm>
            </p:grpSpPr>
            <p:sp>
              <p:nvSpPr>
                <p:cNvPr id="62" name="椭圆 61"/>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椭圆 62"/>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5" name="组合 34"/>
              <p:cNvGrpSpPr/>
              <p:nvPr/>
            </p:nvGrpSpPr>
            <p:grpSpPr>
              <a:xfrm>
                <a:off x="1524958" y="4102429"/>
                <a:ext cx="100161" cy="59172"/>
                <a:chOff x="7532712" y="1088317"/>
                <a:chExt cx="100161" cy="59172"/>
              </a:xfrm>
            </p:grpSpPr>
            <p:sp>
              <p:nvSpPr>
                <p:cNvPr id="60" name="椭圆 59"/>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60"/>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6" name="组合 35"/>
              <p:cNvGrpSpPr/>
              <p:nvPr/>
            </p:nvGrpSpPr>
            <p:grpSpPr>
              <a:xfrm>
                <a:off x="1491125" y="3305221"/>
                <a:ext cx="100161" cy="59172"/>
                <a:chOff x="7532712" y="1088317"/>
                <a:chExt cx="100161" cy="59172"/>
              </a:xfrm>
            </p:grpSpPr>
            <p:sp>
              <p:nvSpPr>
                <p:cNvPr id="58" name="椭圆 57"/>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58"/>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7" name="组合 36"/>
              <p:cNvGrpSpPr/>
              <p:nvPr/>
            </p:nvGrpSpPr>
            <p:grpSpPr>
              <a:xfrm>
                <a:off x="1672948" y="2761550"/>
                <a:ext cx="100161" cy="59172"/>
                <a:chOff x="7532712" y="1088317"/>
                <a:chExt cx="100161" cy="59172"/>
              </a:xfrm>
            </p:grpSpPr>
            <p:sp>
              <p:nvSpPr>
                <p:cNvPr id="56" name="椭圆 55"/>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椭圆 56"/>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8" name="组合 37"/>
              <p:cNvGrpSpPr/>
              <p:nvPr/>
            </p:nvGrpSpPr>
            <p:grpSpPr>
              <a:xfrm>
                <a:off x="2508687" y="2552252"/>
                <a:ext cx="100161" cy="59172"/>
                <a:chOff x="7532712" y="1088317"/>
                <a:chExt cx="100161" cy="59172"/>
              </a:xfrm>
            </p:grpSpPr>
            <p:sp>
              <p:nvSpPr>
                <p:cNvPr id="54" name="椭圆 53"/>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5" name="椭圆 54"/>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9" name="组合 38"/>
              <p:cNvGrpSpPr/>
              <p:nvPr/>
            </p:nvGrpSpPr>
            <p:grpSpPr>
              <a:xfrm>
                <a:off x="2847228" y="1567000"/>
                <a:ext cx="100161" cy="59172"/>
                <a:chOff x="7532712" y="1088317"/>
                <a:chExt cx="100161" cy="59172"/>
              </a:xfrm>
            </p:grpSpPr>
            <p:sp>
              <p:nvSpPr>
                <p:cNvPr id="52" name="椭圆 51"/>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椭圆 52"/>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0" name="组合 39"/>
              <p:cNvGrpSpPr/>
              <p:nvPr/>
            </p:nvGrpSpPr>
            <p:grpSpPr>
              <a:xfrm>
                <a:off x="1801084" y="3703249"/>
                <a:ext cx="100161" cy="59172"/>
                <a:chOff x="7532712" y="1088317"/>
                <a:chExt cx="100161" cy="59172"/>
              </a:xfrm>
            </p:grpSpPr>
            <p:sp>
              <p:nvSpPr>
                <p:cNvPr id="50" name="椭圆 49"/>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椭圆 50"/>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1" name="组合 40"/>
              <p:cNvGrpSpPr/>
              <p:nvPr/>
            </p:nvGrpSpPr>
            <p:grpSpPr>
              <a:xfrm>
                <a:off x="1901245" y="3239322"/>
                <a:ext cx="100161" cy="59172"/>
                <a:chOff x="7532712" y="1088317"/>
                <a:chExt cx="100161" cy="59172"/>
              </a:xfrm>
            </p:grpSpPr>
            <p:sp>
              <p:nvSpPr>
                <p:cNvPr id="48" name="椭圆 47"/>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9" name="椭圆 48"/>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2" name="椭圆 41"/>
              <p:cNvSpPr/>
              <p:nvPr/>
            </p:nvSpPr>
            <p:spPr>
              <a:xfrm>
                <a:off x="3297294" y="2976710"/>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43" name="椭圆 42"/>
              <p:cNvSpPr/>
              <p:nvPr/>
            </p:nvSpPr>
            <p:spPr>
              <a:xfrm>
                <a:off x="2703092" y="2971833"/>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44" name="椭圆 43"/>
              <p:cNvSpPr/>
              <p:nvPr/>
            </p:nvSpPr>
            <p:spPr>
              <a:xfrm>
                <a:off x="2046511" y="297687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45" name="椭圆 44"/>
              <p:cNvSpPr/>
              <p:nvPr/>
            </p:nvSpPr>
            <p:spPr>
              <a:xfrm>
                <a:off x="1399554" y="297687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46" name="右箭头 45"/>
              <p:cNvSpPr/>
              <p:nvPr/>
            </p:nvSpPr>
            <p:spPr>
              <a:xfrm>
                <a:off x="858571" y="3009707"/>
                <a:ext cx="286191" cy="524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7" name="右箭头 46"/>
              <p:cNvSpPr/>
              <p:nvPr/>
            </p:nvSpPr>
            <p:spPr>
              <a:xfrm>
                <a:off x="3583283" y="3009707"/>
                <a:ext cx="41265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7" name="直接箭头连接符 6"/>
            <p:cNvCxnSpPr>
              <a:stCxn id="72" idx="5"/>
            </p:cNvCxnSpPr>
            <p:nvPr/>
          </p:nvCxnSpPr>
          <p:spPr>
            <a:xfrm flipH="1">
              <a:off x="6007809" y="1642316"/>
              <a:ext cx="164204" cy="267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52" idx="5"/>
            </p:cNvCxnSpPr>
            <p:nvPr/>
          </p:nvCxnSpPr>
          <p:spPr>
            <a:xfrm>
              <a:off x="6938374" y="1297651"/>
              <a:ext cx="413815" cy="209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75" idx="4"/>
            </p:cNvCxnSpPr>
            <p:nvPr/>
          </p:nvCxnSpPr>
          <p:spPr>
            <a:xfrm flipH="1" flipV="1">
              <a:off x="5451676" y="1402284"/>
              <a:ext cx="246175" cy="163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56" idx="3"/>
            </p:cNvCxnSpPr>
            <p:nvPr/>
          </p:nvCxnSpPr>
          <p:spPr>
            <a:xfrm flipH="1">
              <a:off x="5451676" y="2492201"/>
              <a:ext cx="280089" cy="9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54" idx="4"/>
            </p:cNvCxnSpPr>
            <p:nvPr/>
          </p:nvCxnSpPr>
          <p:spPr>
            <a:xfrm>
              <a:off x="6583669" y="2289598"/>
              <a:ext cx="285975" cy="150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a:stCxn id="71" idx="7"/>
            </p:cNvCxnSpPr>
            <p:nvPr/>
          </p:nvCxnSpPr>
          <p:spPr>
            <a:xfrm flipV="1">
              <a:off x="7700373" y="1566089"/>
              <a:ext cx="6695" cy="304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9" idx="2"/>
            </p:cNvCxnSpPr>
            <p:nvPr/>
          </p:nvCxnSpPr>
          <p:spPr>
            <a:xfrm flipH="1" flipV="1">
              <a:off x="6469445" y="2687881"/>
              <a:ext cx="118584" cy="318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48" idx="5"/>
            </p:cNvCxnSpPr>
            <p:nvPr/>
          </p:nvCxnSpPr>
          <p:spPr>
            <a:xfrm>
              <a:off x="5992391" y="2969973"/>
              <a:ext cx="356681" cy="245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50" idx="4"/>
            </p:cNvCxnSpPr>
            <p:nvPr/>
          </p:nvCxnSpPr>
          <p:spPr>
            <a:xfrm>
              <a:off x="5876066" y="3440595"/>
              <a:ext cx="100160" cy="340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64" idx="1"/>
            </p:cNvCxnSpPr>
            <p:nvPr/>
          </p:nvCxnSpPr>
          <p:spPr>
            <a:xfrm flipV="1">
              <a:off x="6703565" y="3288195"/>
              <a:ext cx="166079" cy="418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67" idx="3"/>
            </p:cNvCxnSpPr>
            <p:nvPr/>
          </p:nvCxnSpPr>
          <p:spPr>
            <a:xfrm flipH="1" flipV="1">
              <a:off x="7103720" y="3092771"/>
              <a:ext cx="309606" cy="175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62" idx="2"/>
            </p:cNvCxnSpPr>
            <p:nvPr/>
          </p:nvCxnSpPr>
          <p:spPr>
            <a:xfrm flipH="1" flipV="1">
              <a:off x="7258523" y="3803462"/>
              <a:ext cx="321164" cy="207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58" idx="2"/>
            </p:cNvCxnSpPr>
            <p:nvPr/>
          </p:nvCxnSpPr>
          <p:spPr>
            <a:xfrm flipH="1">
              <a:off x="5451676" y="3019708"/>
              <a:ext cx="91571" cy="348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61" idx="3"/>
            </p:cNvCxnSpPr>
            <p:nvPr/>
          </p:nvCxnSpPr>
          <p:spPr>
            <a:xfrm>
              <a:off x="5638217" y="3819627"/>
              <a:ext cx="338009" cy="87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39384" y="1095017"/>
              <a:ext cx="1114408"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gas cell</a:t>
              </a:r>
              <a:endParaRPr lang="zh-CN" altLang="en-US" sz="2400" dirty="0">
                <a:latin typeface="Times New Roman" panose="02020603050405020304" pitchFamily="18" charset="0"/>
                <a:cs typeface="Times New Roman" panose="02020603050405020304" pitchFamily="18" charset="0"/>
              </a:endParaRPr>
            </a:p>
          </p:txBody>
        </p:sp>
      </p:grpSp>
      <p:sp>
        <p:nvSpPr>
          <p:cNvPr id="76" name="矩形 75"/>
          <p:cNvSpPr/>
          <p:nvPr/>
        </p:nvSpPr>
        <p:spPr>
          <a:xfrm>
            <a:off x="259395" y="4191471"/>
            <a:ext cx="681597" cy="461665"/>
          </a:xfrm>
          <a:prstGeom prst="rect">
            <a:avLst/>
          </a:prstGeom>
        </p:spPr>
        <p:txBody>
          <a:bodyPr wrap="none">
            <a:spAutoFit/>
          </a:bodyPr>
          <a:lstStyle/>
          <a:p>
            <a:r>
              <a:rPr lang="en-US" altLang="zh-CN" sz="2400" dirty="0" err="1">
                <a:latin typeface="Times New Roman" panose="02020603050405020304" pitchFamily="18" charset="0"/>
                <a:cs typeface="Times New Roman" panose="02020603050405020304" pitchFamily="18" charset="0"/>
              </a:rPr>
              <a:t>E</a:t>
            </a:r>
            <a:r>
              <a:rPr lang="en-US" altLang="zh-CN" sz="2400" baseline="-25000" dirty="0" err="1">
                <a:latin typeface="Times New Roman" panose="02020603050405020304" pitchFamily="18" charset="0"/>
                <a:cs typeface="Times New Roman" panose="02020603050405020304" pitchFamily="18" charset="0"/>
              </a:rPr>
              <a:t>lab</a:t>
            </a:r>
            <a:r>
              <a:rPr lang="en-US" altLang="zh-CN" dirty="0">
                <a:latin typeface="Times New Roman" panose="02020603050405020304" pitchFamily="18" charset="0"/>
                <a:cs typeface="Times New Roman" panose="02020603050405020304" pitchFamily="18" charset="0"/>
              </a:rPr>
              <a:t> </a:t>
            </a:r>
            <a:endParaRPr lang="zh-CN" altLang="en-US" dirty="0"/>
          </a:p>
        </p:txBody>
      </p:sp>
      <p:pic>
        <p:nvPicPr>
          <p:cNvPr id="78"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57963" y="5877272"/>
            <a:ext cx="1652883" cy="9445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9" name="TextBox 78"/>
          <p:cNvSpPr txBox="1"/>
          <p:nvPr/>
        </p:nvSpPr>
        <p:spPr>
          <a:xfrm>
            <a:off x="53882" y="6300028"/>
            <a:ext cx="2565895"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The narrower , the better</a:t>
            </a:r>
            <a:endParaRPr lang="zh-CN" altLang="en-US" dirty="0">
              <a:latin typeface="Times New Roman" panose="02020603050405020304" pitchFamily="18" charset="0"/>
              <a:cs typeface="Times New Roman" panose="02020603050405020304" pitchFamily="18" charset="0"/>
            </a:endParaRPr>
          </a:p>
        </p:txBody>
      </p:sp>
      <p:graphicFrame>
        <p:nvGraphicFramePr>
          <p:cNvPr id="80" name="对象 79"/>
          <p:cNvGraphicFramePr>
            <a:graphicFrameLocks noChangeAspect="1"/>
          </p:cNvGraphicFramePr>
          <p:nvPr>
            <p:extLst>
              <p:ext uri="{D42A27DB-BD31-4B8C-83A1-F6EECF244321}">
                <p14:modId xmlns:p14="http://schemas.microsoft.com/office/powerpoint/2010/main" xmlns="" val="3661314544"/>
              </p:ext>
            </p:extLst>
          </p:nvPr>
        </p:nvGraphicFramePr>
        <p:xfrm>
          <a:off x="1336829" y="2060327"/>
          <a:ext cx="6469062" cy="936625"/>
        </p:xfrm>
        <a:graphic>
          <a:graphicData uri="http://schemas.openxmlformats.org/presentationml/2006/ole">
            <p:oleObj spid="_x0000_s26652" name="公式" r:id="rId5" imgW="2984500" imgH="431800" progId="Equation.3">
              <p:embed/>
            </p:oleObj>
          </a:graphicData>
        </a:graphic>
      </p:graphicFrame>
      <p:pic>
        <p:nvPicPr>
          <p:cNvPr id="26628" name="Picture 4" descr="C:\Users\Administrator\Desktop\无标题.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92080" y="2844779"/>
            <a:ext cx="2520280" cy="2444237"/>
          </a:xfrm>
          <a:prstGeom prst="rect">
            <a:avLst/>
          </a:prstGeom>
          <a:noFill/>
          <a:extLst>
            <a:ext uri="{909E8E84-426E-40DD-AFC4-6F175D3DCCD1}">
              <a14:hiddenFill xmlns:a14="http://schemas.microsoft.com/office/drawing/2010/main" xmlns="">
                <a:solidFill>
                  <a:srgbClr val="FFFFFF"/>
                </a:solidFill>
              </a14:hiddenFill>
            </a:ext>
          </a:extLst>
        </p:spPr>
      </p:pic>
      <p:sp>
        <p:nvSpPr>
          <p:cNvPr id="82" name="同心圆 81"/>
          <p:cNvSpPr/>
          <p:nvPr/>
        </p:nvSpPr>
        <p:spPr>
          <a:xfrm>
            <a:off x="6060637" y="3289407"/>
            <a:ext cx="983166" cy="983166"/>
          </a:xfrm>
          <a:prstGeom prst="donut">
            <a:avLst>
              <a:gd name="adj" fmla="val 959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矩形 82"/>
          <p:cNvSpPr/>
          <p:nvPr/>
        </p:nvSpPr>
        <p:spPr>
          <a:xfrm>
            <a:off x="4788024" y="5358863"/>
            <a:ext cx="4093390" cy="830997"/>
          </a:xfrm>
          <a:prstGeom prst="rect">
            <a:avLst/>
          </a:prstGeom>
        </p:spPr>
        <p:txBody>
          <a:bodyPr wrap="square">
            <a:spAutoFit/>
          </a:bodyPr>
          <a:lstStyle/>
          <a:p>
            <a:r>
              <a:rPr lang="en-US" altLang="zh-CN" sz="2400" dirty="0" smtClean="0"/>
              <a:t>   momentum </a:t>
            </a:r>
            <a:r>
              <a:rPr lang="en-US" altLang="zh-CN" sz="2400" dirty="0"/>
              <a:t>analyzer serves </a:t>
            </a:r>
            <a:r>
              <a:rPr lang="en-US" altLang="zh-CN" sz="2400" dirty="0" smtClean="0"/>
              <a:t>to narrow the energy </a:t>
            </a:r>
            <a:r>
              <a:rPr lang="en-US" altLang="zh-CN" sz="2400" dirty="0"/>
              <a:t>spread </a:t>
            </a:r>
          </a:p>
        </p:txBody>
      </p:sp>
      <p:cxnSp>
        <p:nvCxnSpPr>
          <p:cNvPr id="85" name="直接箭头连接符 84"/>
          <p:cNvCxnSpPr>
            <a:stCxn id="82" idx="4"/>
          </p:cNvCxnSpPr>
          <p:nvPr/>
        </p:nvCxnSpPr>
        <p:spPr>
          <a:xfrm>
            <a:off x="6552220" y="4272573"/>
            <a:ext cx="0" cy="1155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8" name="矩形 87"/>
          <p:cNvSpPr/>
          <p:nvPr/>
        </p:nvSpPr>
        <p:spPr>
          <a:xfrm>
            <a:off x="4419502" y="6478345"/>
            <a:ext cx="4724498"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P. B. </a:t>
            </a:r>
            <a:r>
              <a:rPr lang="en-US" altLang="zh-CN" dirty="0" err="1">
                <a:latin typeface="Times New Roman" panose="02020603050405020304" pitchFamily="18" charset="0"/>
                <a:cs typeface="Times New Roman" panose="02020603050405020304" pitchFamily="18" charset="0"/>
              </a:rPr>
              <a:t>Armentrout</a:t>
            </a:r>
            <a:r>
              <a:rPr lang="en-US" altLang="zh-CN" dirty="0">
                <a:latin typeface="Times New Roman" panose="02020603050405020304" pitchFamily="18" charset="0"/>
                <a:cs typeface="Times New Roman" panose="02020603050405020304" pitchFamily="18" charset="0"/>
              </a:rPr>
              <a:t> </a:t>
            </a:r>
            <a:r>
              <a:rPr lang="en-US" altLang="zh-CN" dirty="0" smtClean="0">
                <a:latin typeface="Times New Roman" panose="02020603050405020304" pitchFamily="18" charset="0"/>
                <a:cs typeface="Times New Roman" panose="02020603050405020304" pitchFamily="18" charset="0"/>
              </a:rPr>
              <a:t>,J</a:t>
            </a: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Chern</a:t>
            </a:r>
            <a:r>
              <a:rPr lang="en-US" altLang="zh-CN" dirty="0">
                <a:latin typeface="Times New Roman" panose="02020603050405020304" pitchFamily="18" charset="0"/>
                <a:cs typeface="Times New Roman" panose="02020603050405020304" pitchFamily="18" charset="0"/>
              </a:rPr>
              <a:t>. Phys</a:t>
            </a:r>
            <a:r>
              <a:rPr lang="en-US" altLang="zh-CN" dirty="0" smtClean="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83</a:t>
            </a:r>
            <a:r>
              <a:rPr lang="en-US" altLang="zh-CN" dirty="0">
                <a:latin typeface="Times New Roman" panose="02020603050405020304" pitchFamily="18" charset="0"/>
                <a:cs typeface="Times New Roman" panose="02020603050405020304" pitchFamily="18" charset="0"/>
              </a:rPr>
              <a:t>, 166 (1985</a:t>
            </a:r>
            <a:r>
              <a:rPr lang="en-US" altLang="zh-CN" dirty="0" smtClean="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cs typeface="Times New Roman" panose="02020603050405020304" pitchFamily="18" charset="0"/>
            </a:endParaRPr>
          </a:p>
        </p:txBody>
      </p:sp>
      <p:cxnSp>
        <p:nvCxnSpPr>
          <p:cNvPr id="84" name="直接箭头连接符 83"/>
          <p:cNvCxnSpPr/>
          <p:nvPr/>
        </p:nvCxnSpPr>
        <p:spPr>
          <a:xfrm>
            <a:off x="3846257" y="1060845"/>
            <a:ext cx="49685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271675" y="1049935"/>
            <a:ext cx="510076"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V</a:t>
            </a:r>
            <a:r>
              <a:rPr lang="en-US" altLang="zh-CN" sz="2400" baseline="-25000" dirty="0" smtClean="0">
                <a:latin typeface="Times New Roman" panose="02020603050405020304" pitchFamily="18" charset="0"/>
                <a:cs typeface="Times New Roman" panose="02020603050405020304" pitchFamily="18" charset="0"/>
              </a:rPr>
              <a:t>0</a:t>
            </a:r>
            <a:endParaRPr lang="zh-CN" altLang="en-US" sz="2400" baseline="-25000" dirty="0">
              <a:latin typeface="Times New Roman" panose="02020603050405020304" pitchFamily="18" charset="0"/>
              <a:cs typeface="Times New Roman" panose="02020603050405020304" pitchFamily="18" charset="0"/>
            </a:endParaRPr>
          </a:p>
        </p:txBody>
      </p:sp>
      <p:sp>
        <p:nvSpPr>
          <p:cNvPr id="89" name="TextBox 88"/>
          <p:cNvSpPr txBox="1"/>
          <p:nvPr/>
        </p:nvSpPr>
        <p:spPr>
          <a:xfrm>
            <a:off x="609200" y="830012"/>
            <a:ext cx="3216778" cy="461665"/>
          </a:xfrm>
          <a:prstGeom prst="rect">
            <a:avLst/>
          </a:prstGeom>
          <a:noFill/>
        </p:spPr>
        <p:txBody>
          <a:bodyPr wrap="none" rtlCol="0">
            <a:spAutoFit/>
          </a:bodyPr>
          <a:lstStyle/>
          <a:p>
            <a:r>
              <a:rPr lang="en-US" altLang="zh-CN" sz="2400" dirty="0" err="1" smtClean="0">
                <a:latin typeface="Times New Roman" panose="02020603050405020304" pitchFamily="18" charset="0"/>
                <a:cs typeface="Times New Roman" panose="02020603050405020304" pitchFamily="18" charset="0"/>
              </a:rPr>
              <a:t>monoenergetic</a:t>
            </a:r>
            <a:r>
              <a:rPr lang="en-US" altLang="zh-CN" sz="2400" dirty="0" smtClean="0">
                <a:latin typeface="Times New Roman" panose="02020603050405020304" pitchFamily="18" charset="0"/>
                <a:cs typeface="Times New Roman" panose="02020603050405020304" pitchFamily="18" charset="0"/>
              </a:rPr>
              <a:t> ion beam</a:t>
            </a:r>
            <a:endParaRPr lang="zh-CN" altLang="en-US" sz="2400" dirty="0">
              <a:latin typeface="Times New Roman" panose="02020603050405020304" pitchFamily="18" charset="0"/>
              <a:cs typeface="Times New Roman" panose="02020603050405020304" pitchFamily="18" charset="0"/>
            </a:endParaRPr>
          </a:p>
        </p:txBody>
      </p:sp>
      <p:sp>
        <p:nvSpPr>
          <p:cNvPr id="87" name="灯片编号占位符 86"/>
          <p:cNvSpPr>
            <a:spLocks noGrp="1"/>
          </p:cNvSpPr>
          <p:nvPr>
            <p:ph type="sldNum" sz="quarter" idx="12"/>
          </p:nvPr>
        </p:nvSpPr>
        <p:spPr/>
        <p:txBody>
          <a:bodyPr/>
          <a:lstStyle/>
          <a:p>
            <a:fld id="{0C913308-F349-4B6D-A68A-DD1791B4A57B}" type="slidenum">
              <a:rPr lang="zh-CN" altLang="en-US" smtClean="0"/>
              <a:pPr/>
              <a:t>23</a:t>
            </a:fld>
            <a:endParaRPr lang="zh-CN" altLang="en-US" dirty="0"/>
          </a:p>
        </p:txBody>
      </p:sp>
    </p:spTree>
    <p:extLst>
      <p:ext uri="{BB962C8B-B14F-4D97-AF65-F5344CB8AC3E}">
        <p14:creationId xmlns:p14="http://schemas.microsoft.com/office/powerpoint/2010/main" xmlns="" val="817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6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116632"/>
            <a:ext cx="2210862" cy="646331"/>
          </a:xfrm>
          <a:prstGeom prst="rect">
            <a:avLst/>
          </a:prstGeom>
          <a:noFill/>
        </p:spPr>
        <p:txBody>
          <a:bodyPr wrap="none" rtlCol="0">
            <a:spAutoFit/>
          </a:bodyPr>
          <a:lstStyle/>
          <a:p>
            <a:r>
              <a:rPr lang="en-US" altLang="zh-CN" sz="3600" dirty="0" smtClean="0">
                <a:latin typeface="Times New Roman" panose="02020603050405020304" pitchFamily="18" charset="0"/>
                <a:cs typeface="Times New Roman" panose="02020603050405020304" pitchFamily="18" charset="0"/>
              </a:rPr>
              <a:t>Equipment</a:t>
            </a:r>
            <a:endParaRPr lang="zh-CN" altLang="en-US" sz="3600" dirty="0">
              <a:latin typeface="Times New Roman" panose="02020603050405020304" pitchFamily="18" charset="0"/>
              <a:cs typeface="Times New Roman" panose="02020603050405020304" pitchFamily="18" charset="0"/>
            </a:endParaRPr>
          </a:p>
        </p:txBody>
      </p:sp>
      <p:sp>
        <p:nvSpPr>
          <p:cNvPr id="4" name="矩形 3"/>
          <p:cNvSpPr/>
          <p:nvPr/>
        </p:nvSpPr>
        <p:spPr>
          <a:xfrm>
            <a:off x="1408815" y="3760718"/>
            <a:ext cx="6500351" cy="369332"/>
          </a:xfrm>
          <a:prstGeom prst="rect">
            <a:avLst/>
          </a:prstGeom>
        </p:spPr>
        <p:txBody>
          <a:bodyPr wrap="square">
            <a:spAutoFit/>
          </a:bodyPr>
          <a:lstStyle/>
          <a:p>
            <a:r>
              <a:rPr lang="en-US" altLang="zh-CN" dirty="0" smtClean="0"/>
              <a:t>So we need to trap the </a:t>
            </a:r>
            <a:r>
              <a:rPr lang="en-US" altLang="zh-CN" dirty="0"/>
              <a:t>ionic </a:t>
            </a:r>
            <a:r>
              <a:rPr lang="en-US" altLang="zh-CN" dirty="0" smtClean="0"/>
              <a:t>products regardless </a:t>
            </a:r>
            <a:r>
              <a:rPr lang="en-US" altLang="zh-CN" dirty="0"/>
              <a:t>of scattering angle.</a:t>
            </a:r>
            <a:endParaRPr lang="zh-CN" altLang="en-US" dirty="0"/>
          </a:p>
        </p:txBody>
      </p:sp>
      <p:grpSp>
        <p:nvGrpSpPr>
          <p:cNvPr id="101" name="组合 100"/>
          <p:cNvGrpSpPr/>
          <p:nvPr/>
        </p:nvGrpSpPr>
        <p:grpSpPr>
          <a:xfrm>
            <a:off x="1037500" y="1152343"/>
            <a:ext cx="7344816" cy="2603672"/>
            <a:chOff x="1043608" y="1002037"/>
            <a:chExt cx="7344816" cy="2603672"/>
          </a:xfrm>
        </p:grpSpPr>
        <p:sp>
          <p:nvSpPr>
            <p:cNvPr id="74" name="椭圆 73"/>
            <p:cNvSpPr/>
            <p:nvPr/>
          </p:nvSpPr>
          <p:spPr>
            <a:xfrm>
              <a:off x="3275856" y="2132856"/>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cxnSp>
          <p:nvCxnSpPr>
            <p:cNvPr id="76" name="直接箭头连接符 75"/>
            <p:cNvCxnSpPr>
              <a:stCxn id="74" idx="6"/>
            </p:cNvCxnSpPr>
            <p:nvPr/>
          </p:nvCxnSpPr>
          <p:spPr>
            <a:xfrm>
              <a:off x="3563888" y="2276872"/>
              <a:ext cx="11572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721184" y="2132856"/>
              <a:ext cx="224408" cy="228227"/>
              <a:chOff x="1979712" y="1700808"/>
              <a:chExt cx="224408" cy="228227"/>
            </a:xfrm>
          </p:grpSpPr>
          <p:sp>
            <p:nvSpPr>
              <p:cNvPr id="78" name="椭圆 77"/>
              <p:cNvSpPr/>
              <p:nvPr/>
            </p:nvSpPr>
            <p:spPr>
              <a:xfrm>
                <a:off x="1979712" y="1700808"/>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2060104" y="1785019"/>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2" name="直接箭头连接符 81"/>
            <p:cNvCxnSpPr>
              <a:stCxn id="78" idx="7"/>
            </p:cNvCxnSpPr>
            <p:nvPr/>
          </p:nvCxnSpPr>
          <p:spPr>
            <a:xfrm flipV="1">
              <a:off x="4844109" y="1628800"/>
              <a:ext cx="519979" cy="525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79" idx="5"/>
            </p:cNvCxnSpPr>
            <p:nvPr/>
          </p:nvCxnSpPr>
          <p:spPr>
            <a:xfrm>
              <a:off x="4924501" y="2339992"/>
              <a:ext cx="706233" cy="728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5" name="椭圆 84"/>
            <p:cNvSpPr/>
            <p:nvPr/>
          </p:nvSpPr>
          <p:spPr>
            <a:xfrm>
              <a:off x="5401390" y="1340768"/>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86" name="椭圆 85"/>
            <p:cNvSpPr/>
            <p:nvPr/>
          </p:nvSpPr>
          <p:spPr>
            <a:xfrm>
              <a:off x="5703568" y="1412776"/>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5645706" y="306896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1" name="组合 90"/>
            <p:cNvGrpSpPr/>
            <p:nvPr/>
          </p:nvGrpSpPr>
          <p:grpSpPr>
            <a:xfrm>
              <a:off x="1979712" y="1002037"/>
              <a:ext cx="5112568" cy="1044146"/>
              <a:chOff x="1979712" y="1002037"/>
              <a:chExt cx="5112568" cy="1044146"/>
            </a:xfrm>
          </p:grpSpPr>
          <p:sp>
            <p:nvSpPr>
              <p:cNvPr id="88" name="矩形 87"/>
              <p:cNvSpPr/>
              <p:nvPr/>
            </p:nvSpPr>
            <p:spPr>
              <a:xfrm>
                <a:off x="1979712" y="1002037"/>
                <a:ext cx="511256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1979712" y="1002037"/>
                <a:ext cx="45719" cy="10081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89"/>
              <p:cNvSpPr/>
              <p:nvPr/>
            </p:nvSpPr>
            <p:spPr>
              <a:xfrm>
                <a:off x="7046561" y="1038071"/>
                <a:ext cx="45719" cy="10081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2" name="组合 91"/>
            <p:cNvGrpSpPr/>
            <p:nvPr/>
          </p:nvGrpSpPr>
          <p:grpSpPr>
            <a:xfrm rot="10800000">
              <a:off x="1969019" y="2561563"/>
              <a:ext cx="5112568" cy="1044146"/>
              <a:chOff x="1979712" y="1002037"/>
              <a:chExt cx="5112568" cy="1044146"/>
            </a:xfrm>
          </p:grpSpPr>
          <p:sp>
            <p:nvSpPr>
              <p:cNvPr id="93" name="矩形 92"/>
              <p:cNvSpPr/>
              <p:nvPr/>
            </p:nvSpPr>
            <p:spPr>
              <a:xfrm>
                <a:off x="1979712" y="1002037"/>
                <a:ext cx="511256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93"/>
              <p:cNvSpPr/>
              <p:nvPr/>
            </p:nvSpPr>
            <p:spPr>
              <a:xfrm>
                <a:off x="1979712" y="1002037"/>
                <a:ext cx="45719" cy="10081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矩形 94"/>
              <p:cNvSpPr/>
              <p:nvPr/>
            </p:nvSpPr>
            <p:spPr>
              <a:xfrm>
                <a:off x="7046561" y="1038071"/>
                <a:ext cx="45719" cy="10081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7" name="直接箭头连接符 96"/>
            <p:cNvCxnSpPr>
              <a:endCxn id="74" idx="2"/>
            </p:cNvCxnSpPr>
            <p:nvPr/>
          </p:nvCxnSpPr>
          <p:spPr>
            <a:xfrm flipV="1">
              <a:off x="1043608" y="2276872"/>
              <a:ext cx="2232248" cy="122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 name="矩形 99"/>
            <p:cNvSpPr/>
            <p:nvPr/>
          </p:nvSpPr>
          <p:spPr>
            <a:xfrm>
              <a:off x="7092280" y="177472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detector</a:t>
              </a:r>
              <a:endParaRPr lang="zh-CN" altLang="en-US" sz="2400" dirty="0"/>
            </a:p>
          </p:txBody>
        </p:sp>
      </p:grpSp>
      <p:sp>
        <p:nvSpPr>
          <p:cNvPr id="102" name="TextBox 101"/>
          <p:cNvSpPr txBox="1"/>
          <p:nvPr/>
        </p:nvSpPr>
        <p:spPr>
          <a:xfrm>
            <a:off x="2699792" y="783011"/>
            <a:ext cx="3499676" cy="369332"/>
          </a:xfrm>
          <a:prstGeom prst="rect">
            <a:avLst/>
          </a:prstGeom>
          <a:noFill/>
        </p:spPr>
        <p:txBody>
          <a:bodyPr wrap="none" rtlCol="0">
            <a:spAutoFit/>
          </a:bodyPr>
          <a:lstStyle/>
          <a:p>
            <a:r>
              <a:rPr lang="en-US" altLang="zh-CN" dirty="0" smtClean="0"/>
              <a:t>The scattering can reduce the signal</a:t>
            </a:r>
            <a:endParaRPr lang="zh-CN" altLang="en-US" dirty="0"/>
          </a:p>
        </p:txBody>
      </p:sp>
      <p:grpSp>
        <p:nvGrpSpPr>
          <p:cNvPr id="5" name="组合 4"/>
          <p:cNvGrpSpPr/>
          <p:nvPr/>
        </p:nvGrpSpPr>
        <p:grpSpPr>
          <a:xfrm>
            <a:off x="909407" y="3733156"/>
            <a:ext cx="7344816" cy="3397884"/>
            <a:chOff x="909407" y="3733156"/>
            <a:chExt cx="7344816" cy="3397884"/>
          </a:xfrm>
        </p:grpSpPr>
        <p:grpSp>
          <p:nvGrpSpPr>
            <p:cNvPr id="133" name="组合 132"/>
            <p:cNvGrpSpPr/>
            <p:nvPr/>
          </p:nvGrpSpPr>
          <p:grpSpPr>
            <a:xfrm rot="10800000">
              <a:off x="2120945" y="3733156"/>
              <a:ext cx="4842263" cy="1019576"/>
              <a:chOff x="2187497" y="6111464"/>
              <a:chExt cx="4842263" cy="1019576"/>
            </a:xfrm>
          </p:grpSpPr>
          <p:sp>
            <p:nvSpPr>
              <p:cNvPr id="134" name="空心弧 133"/>
              <p:cNvSpPr/>
              <p:nvPr/>
            </p:nvSpPr>
            <p:spPr>
              <a:xfrm>
                <a:off x="2187497" y="6111465"/>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5" name="空心弧 134"/>
              <p:cNvSpPr/>
              <p:nvPr/>
            </p:nvSpPr>
            <p:spPr>
              <a:xfrm>
                <a:off x="2187497" y="6384505"/>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空心弧 135"/>
              <p:cNvSpPr/>
              <p:nvPr/>
            </p:nvSpPr>
            <p:spPr>
              <a:xfrm>
                <a:off x="3333326" y="6111465"/>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7" name="空心弧 136"/>
              <p:cNvSpPr/>
              <p:nvPr/>
            </p:nvSpPr>
            <p:spPr>
              <a:xfrm>
                <a:off x="3349969" y="6367139"/>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8" name="空心弧 137"/>
              <p:cNvSpPr/>
              <p:nvPr/>
            </p:nvSpPr>
            <p:spPr>
              <a:xfrm>
                <a:off x="4462812" y="6332946"/>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9" name="空心弧 138"/>
              <p:cNvSpPr/>
              <p:nvPr/>
            </p:nvSpPr>
            <p:spPr>
              <a:xfrm>
                <a:off x="4449630" y="6111464"/>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0" name="空心弧 139"/>
              <p:cNvSpPr/>
              <p:nvPr/>
            </p:nvSpPr>
            <p:spPr>
              <a:xfrm>
                <a:off x="5495610" y="6310862"/>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1" name="空心弧 140"/>
              <p:cNvSpPr/>
              <p:nvPr/>
            </p:nvSpPr>
            <p:spPr>
              <a:xfrm>
                <a:off x="5491871" y="6139085"/>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grpSp>
          <p:nvGrpSpPr>
            <p:cNvPr id="3" name="组合 2"/>
            <p:cNvGrpSpPr/>
            <p:nvPr/>
          </p:nvGrpSpPr>
          <p:grpSpPr>
            <a:xfrm>
              <a:off x="909407" y="4168523"/>
              <a:ext cx="7344816" cy="2962517"/>
              <a:chOff x="909407" y="4168523"/>
              <a:chExt cx="7344816" cy="2962517"/>
            </a:xfrm>
          </p:grpSpPr>
          <p:grpSp>
            <p:nvGrpSpPr>
              <p:cNvPr id="103" name="组合 102"/>
              <p:cNvGrpSpPr/>
              <p:nvPr/>
            </p:nvGrpSpPr>
            <p:grpSpPr>
              <a:xfrm>
                <a:off x="909407" y="4168523"/>
                <a:ext cx="7344816" cy="2603672"/>
                <a:chOff x="1043608" y="1002037"/>
                <a:chExt cx="7344816" cy="2603672"/>
              </a:xfrm>
            </p:grpSpPr>
            <p:sp>
              <p:nvSpPr>
                <p:cNvPr id="104" name="椭圆 103"/>
                <p:cNvSpPr/>
                <p:nvPr/>
              </p:nvSpPr>
              <p:spPr>
                <a:xfrm>
                  <a:off x="3275856" y="2132856"/>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cxnSp>
              <p:nvCxnSpPr>
                <p:cNvPr id="105" name="直接箭头连接符 104"/>
                <p:cNvCxnSpPr>
                  <a:stCxn id="104" idx="6"/>
                </p:cNvCxnSpPr>
                <p:nvPr/>
              </p:nvCxnSpPr>
              <p:spPr>
                <a:xfrm>
                  <a:off x="3563888" y="2276872"/>
                  <a:ext cx="115729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6" name="组合 105"/>
                <p:cNvGrpSpPr/>
                <p:nvPr/>
              </p:nvGrpSpPr>
              <p:grpSpPr>
                <a:xfrm>
                  <a:off x="4721184" y="2132856"/>
                  <a:ext cx="224408" cy="228227"/>
                  <a:chOff x="1979712" y="1700808"/>
                  <a:chExt cx="224408" cy="228227"/>
                </a:xfrm>
              </p:grpSpPr>
              <p:sp>
                <p:nvSpPr>
                  <p:cNvPr id="122" name="椭圆 121"/>
                  <p:cNvSpPr/>
                  <p:nvPr/>
                </p:nvSpPr>
                <p:spPr>
                  <a:xfrm>
                    <a:off x="1979712" y="1700808"/>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p:nvPr/>
                </p:nvSpPr>
                <p:spPr>
                  <a:xfrm>
                    <a:off x="2060104" y="1785019"/>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7" name="直接箭头连接符 106"/>
                <p:cNvCxnSpPr>
                  <a:stCxn id="122" idx="7"/>
                </p:cNvCxnSpPr>
                <p:nvPr/>
              </p:nvCxnSpPr>
              <p:spPr>
                <a:xfrm flipV="1">
                  <a:off x="4844109" y="1628800"/>
                  <a:ext cx="519979" cy="5251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a:stCxn id="123" idx="5"/>
                </p:cNvCxnSpPr>
                <p:nvPr/>
              </p:nvCxnSpPr>
              <p:spPr>
                <a:xfrm>
                  <a:off x="4924501" y="2339992"/>
                  <a:ext cx="706233" cy="7289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5401390" y="1340768"/>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110" name="椭圆 109"/>
                <p:cNvSpPr/>
                <p:nvPr/>
              </p:nvSpPr>
              <p:spPr>
                <a:xfrm>
                  <a:off x="5703568" y="1412776"/>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a:off x="5645706" y="306896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组合 111"/>
                <p:cNvGrpSpPr/>
                <p:nvPr/>
              </p:nvGrpSpPr>
              <p:grpSpPr>
                <a:xfrm>
                  <a:off x="1979712" y="1002037"/>
                  <a:ext cx="5112568" cy="1044146"/>
                  <a:chOff x="1979712" y="1002037"/>
                  <a:chExt cx="5112568" cy="1044146"/>
                </a:xfrm>
              </p:grpSpPr>
              <p:sp>
                <p:nvSpPr>
                  <p:cNvPr id="119" name="矩形 118"/>
                  <p:cNvSpPr/>
                  <p:nvPr/>
                </p:nvSpPr>
                <p:spPr>
                  <a:xfrm>
                    <a:off x="1979712" y="1002037"/>
                    <a:ext cx="511256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19"/>
                  <p:cNvSpPr/>
                  <p:nvPr/>
                </p:nvSpPr>
                <p:spPr>
                  <a:xfrm>
                    <a:off x="1979712" y="1002037"/>
                    <a:ext cx="45719" cy="10081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矩形 120"/>
                  <p:cNvSpPr/>
                  <p:nvPr/>
                </p:nvSpPr>
                <p:spPr>
                  <a:xfrm>
                    <a:off x="7046561" y="1038071"/>
                    <a:ext cx="45719" cy="10081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3" name="组合 112"/>
                <p:cNvGrpSpPr/>
                <p:nvPr/>
              </p:nvGrpSpPr>
              <p:grpSpPr>
                <a:xfrm rot="10800000">
                  <a:off x="1969019" y="2561563"/>
                  <a:ext cx="5112568" cy="1044146"/>
                  <a:chOff x="1979712" y="1002037"/>
                  <a:chExt cx="5112568" cy="1044146"/>
                </a:xfrm>
              </p:grpSpPr>
              <p:sp>
                <p:nvSpPr>
                  <p:cNvPr id="116" name="矩形 115"/>
                  <p:cNvSpPr/>
                  <p:nvPr/>
                </p:nvSpPr>
                <p:spPr>
                  <a:xfrm>
                    <a:off x="1979712" y="1002037"/>
                    <a:ext cx="5112568"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矩形 116"/>
                  <p:cNvSpPr/>
                  <p:nvPr/>
                </p:nvSpPr>
                <p:spPr>
                  <a:xfrm>
                    <a:off x="1979712" y="1002037"/>
                    <a:ext cx="45719" cy="10081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17"/>
                  <p:cNvSpPr/>
                  <p:nvPr/>
                </p:nvSpPr>
                <p:spPr>
                  <a:xfrm>
                    <a:off x="7046561" y="1038071"/>
                    <a:ext cx="45719" cy="100811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4" name="直接箭头连接符 113"/>
                <p:cNvCxnSpPr>
                  <a:endCxn id="104" idx="2"/>
                </p:cNvCxnSpPr>
                <p:nvPr/>
              </p:nvCxnSpPr>
              <p:spPr>
                <a:xfrm flipV="1">
                  <a:off x="1043608" y="2276872"/>
                  <a:ext cx="2232248" cy="1220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7092280" y="1774722"/>
                  <a:ext cx="1296144"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t>detector</a:t>
                  </a:r>
                  <a:endParaRPr lang="zh-CN" altLang="en-US" sz="2400" dirty="0"/>
                </a:p>
              </p:txBody>
            </p:sp>
          </p:grpSp>
          <p:grpSp>
            <p:nvGrpSpPr>
              <p:cNvPr id="132" name="组合 131"/>
              <p:cNvGrpSpPr/>
              <p:nvPr/>
            </p:nvGrpSpPr>
            <p:grpSpPr>
              <a:xfrm>
                <a:off x="2187497" y="6111464"/>
                <a:ext cx="4842263" cy="1019576"/>
                <a:chOff x="2187497" y="6111464"/>
                <a:chExt cx="4842263" cy="1019576"/>
              </a:xfrm>
            </p:grpSpPr>
            <p:sp>
              <p:nvSpPr>
                <p:cNvPr id="124" name="空心弧 123"/>
                <p:cNvSpPr/>
                <p:nvPr/>
              </p:nvSpPr>
              <p:spPr>
                <a:xfrm>
                  <a:off x="2187497" y="6111465"/>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5" name="空心弧 124"/>
                <p:cNvSpPr/>
                <p:nvPr/>
              </p:nvSpPr>
              <p:spPr>
                <a:xfrm>
                  <a:off x="2187497" y="6384505"/>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6" name="空心弧 125"/>
                <p:cNvSpPr/>
                <p:nvPr/>
              </p:nvSpPr>
              <p:spPr>
                <a:xfrm>
                  <a:off x="3333326" y="6111465"/>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7" name="空心弧 126"/>
                <p:cNvSpPr/>
                <p:nvPr/>
              </p:nvSpPr>
              <p:spPr>
                <a:xfrm>
                  <a:off x="3349969" y="6367139"/>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8" name="空心弧 127"/>
                <p:cNvSpPr/>
                <p:nvPr/>
              </p:nvSpPr>
              <p:spPr>
                <a:xfrm>
                  <a:off x="4462812" y="6332946"/>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9" name="空心弧 128"/>
                <p:cNvSpPr/>
                <p:nvPr/>
              </p:nvSpPr>
              <p:spPr>
                <a:xfrm>
                  <a:off x="4449630" y="6111464"/>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0" name="空心弧 129"/>
                <p:cNvSpPr/>
                <p:nvPr/>
              </p:nvSpPr>
              <p:spPr>
                <a:xfrm>
                  <a:off x="5495610" y="6310862"/>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1" name="空心弧 130"/>
                <p:cNvSpPr/>
                <p:nvPr/>
              </p:nvSpPr>
              <p:spPr>
                <a:xfrm>
                  <a:off x="5491871" y="6139085"/>
                  <a:ext cx="1534150" cy="746535"/>
                </a:xfrm>
                <a:prstGeom prst="blockArc">
                  <a:avLst>
                    <a:gd name="adj1" fmla="val 11901863"/>
                    <a:gd name="adj2" fmla="val 20476728"/>
                    <a:gd name="adj3" fmla="val 3443"/>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
            <p:nvSpPr>
              <p:cNvPr id="144" name="椭圆 143"/>
              <p:cNvSpPr/>
              <p:nvPr/>
            </p:nvSpPr>
            <p:spPr>
              <a:xfrm>
                <a:off x="5707611" y="5726946"/>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145" name="椭圆 144"/>
              <p:cNvSpPr/>
              <p:nvPr/>
            </p:nvSpPr>
            <p:spPr>
              <a:xfrm>
                <a:off x="6009789" y="5798954"/>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椭圆 153"/>
              <p:cNvSpPr/>
              <p:nvPr/>
            </p:nvSpPr>
            <p:spPr>
              <a:xfrm>
                <a:off x="6468718" y="5299342"/>
                <a:ext cx="288032" cy="28803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155" name="椭圆 154"/>
              <p:cNvSpPr/>
              <p:nvPr/>
            </p:nvSpPr>
            <p:spPr>
              <a:xfrm>
                <a:off x="6770896" y="5371350"/>
                <a:ext cx="144016" cy="1440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p:nvSpPr>
            <p:spPr>
              <a:xfrm>
                <a:off x="5474825" y="4791919"/>
                <a:ext cx="335666" cy="939175"/>
              </a:xfrm>
              <a:custGeom>
                <a:avLst/>
                <a:gdLst>
                  <a:gd name="connsiteX0" fmla="*/ 0 w 335666"/>
                  <a:gd name="connsiteY0" fmla="*/ 0 h 939175"/>
                  <a:gd name="connsiteX1" fmla="*/ 23150 w 335666"/>
                  <a:gd name="connsiteY1" fmla="*/ 57873 h 939175"/>
                  <a:gd name="connsiteX2" fmla="*/ 46299 w 335666"/>
                  <a:gd name="connsiteY2" fmla="*/ 104172 h 939175"/>
                  <a:gd name="connsiteX3" fmla="*/ 57874 w 335666"/>
                  <a:gd name="connsiteY3" fmla="*/ 138896 h 939175"/>
                  <a:gd name="connsiteX4" fmla="*/ 81023 w 335666"/>
                  <a:gd name="connsiteY4" fmla="*/ 185195 h 939175"/>
                  <a:gd name="connsiteX5" fmla="*/ 92598 w 335666"/>
                  <a:gd name="connsiteY5" fmla="*/ 219919 h 939175"/>
                  <a:gd name="connsiteX6" fmla="*/ 115747 w 335666"/>
                  <a:gd name="connsiteY6" fmla="*/ 254643 h 939175"/>
                  <a:gd name="connsiteX7" fmla="*/ 127322 w 335666"/>
                  <a:gd name="connsiteY7" fmla="*/ 289367 h 939175"/>
                  <a:gd name="connsiteX8" fmla="*/ 162046 w 335666"/>
                  <a:gd name="connsiteY8" fmla="*/ 370390 h 939175"/>
                  <a:gd name="connsiteX9" fmla="*/ 173621 w 335666"/>
                  <a:gd name="connsiteY9" fmla="*/ 671332 h 939175"/>
                  <a:gd name="connsiteX10" fmla="*/ 185195 w 335666"/>
                  <a:gd name="connsiteY10" fmla="*/ 740780 h 939175"/>
                  <a:gd name="connsiteX11" fmla="*/ 208345 w 335666"/>
                  <a:gd name="connsiteY11" fmla="*/ 844952 h 939175"/>
                  <a:gd name="connsiteX12" fmla="*/ 266218 w 335666"/>
                  <a:gd name="connsiteY12" fmla="*/ 914400 h 939175"/>
                  <a:gd name="connsiteX13" fmla="*/ 300942 w 335666"/>
                  <a:gd name="connsiteY13" fmla="*/ 937549 h 939175"/>
                  <a:gd name="connsiteX14" fmla="*/ 335666 w 335666"/>
                  <a:gd name="connsiteY14" fmla="*/ 937549 h 93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5666" h="939175">
                    <a:moveTo>
                      <a:pt x="0" y="0"/>
                    </a:moveTo>
                    <a:cubicBezTo>
                      <a:pt x="7717" y="19291"/>
                      <a:pt x="14712" y="38887"/>
                      <a:pt x="23150" y="57873"/>
                    </a:cubicBezTo>
                    <a:cubicBezTo>
                      <a:pt x="30158" y="73640"/>
                      <a:pt x="39502" y="88313"/>
                      <a:pt x="46299" y="104172"/>
                    </a:cubicBezTo>
                    <a:cubicBezTo>
                      <a:pt x="51105" y="115386"/>
                      <a:pt x="53068" y="127682"/>
                      <a:pt x="57874" y="138896"/>
                    </a:cubicBezTo>
                    <a:cubicBezTo>
                      <a:pt x="64671" y="154755"/>
                      <a:pt x="74226" y="169336"/>
                      <a:pt x="81023" y="185195"/>
                    </a:cubicBezTo>
                    <a:cubicBezTo>
                      <a:pt x="85829" y="196409"/>
                      <a:pt x="87142" y="209006"/>
                      <a:pt x="92598" y="219919"/>
                    </a:cubicBezTo>
                    <a:cubicBezTo>
                      <a:pt x="98819" y="232361"/>
                      <a:pt x="109526" y="242201"/>
                      <a:pt x="115747" y="254643"/>
                    </a:cubicBezTo>
                    <a:cubicBezTo>
                      <a:pt x="121203" y="265556"/>
                      <a:pt x="122516" y="278153"/>
                      <a:pt x="127322" y="289367"/>
                    </a:cubicBezTo>
                    <a:cubicBezTo>
                      <a:pt x="170231" y="389487"/>
                      <a:pt x="134901" y="288956"/>
                      <a:pt x="162046" y="370390"/>
                    </a:cubicBezTo>
                    <a:cubicBezTo>
                      <a:pt x="165904" y="470704"/>
                      <a:pt x="167359" y="571139"/>
                      <a:pt x="173621" y="671332"/>
                    </a:cubicBezTo>
                    <a:cubicBezTo>
                      <a:pt x="175085" y="694755"/>
                      <a:pt x="180997" y="717690"/>
                      <a:pt x="185195" y="740780"/>
                    </a:cubicBezTo>
                    <a:cubicBezTo>
                      <a:pt x="186930" y="750321"/>
                      <a:pt x="202478" y="831263"/>
                      <a:pt x="208345" y="844952"/>
                    </a:cubicBezTo>
                    <a:cubicBezTo>
                      <a:pt x="218462" y="868558"/>
                      <a:pt x="247677" y="898949"/>
                      <a:pt x="266218" y="914400"/>
                    </a:cubicBezTo>
                    <a:cubicBezTo>
                      <a:pt x="276905" y="923306"/>
                      <a:pt x="287745" y="933150"/>
                      <a:pt x="300942" y="937549"/>
                    </a:cubicBezTo>
                    <a:cubicBezTo>
                      <a:pt x="311923" y="941209"/>
                      <a:pt x="324091" y="937549"/>
                      <a:pt x="335666" y="9375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7" name="任意多边形 156"/>
              <p:cNvSpPr/>
              <p:nvPr/>
            </p:nvSpPr>
            <p:spPr>
              <a:xfrm>
                <a:off x="5984111" y="5278056"/>
                <a:ext cx="520861" cy="497711"/>
              </a:xfrm>
              <a:custGeom>
                <a:avLst/>
                <a:gdLst>
                  <a:gd name="connsiteX0" fmla="*/ 0 w 520861"/>
                  <a:gd name="connsiteY0" fmla="*/ 497711 h 497711"/>
                  <a:gd name="connsiteX1" fmla="*/ 34724 w 520861"/>
                  <a:gd name="connsiteY1" fmla="*/ 439838 h 497711"/>
                  <a:gd name="connsiteX2" fmla="*/ 92598 w 520861"/>
                  <a:gd name="connsiteY2" fmla="*/ 381964 h 497711"/>
                  <a:gd name="connsiteX3" fmla="*/ 104173 w 520861"/>
                  <a:gd name="connsiteY3" fmla="*/ 347240 h 497711"/>
                  <a:gd name="connsiteX4" fmla="*/ 127322 w 520861"/>
                  <a:gd name="connsiteY4" fmla="*/ 266217 h 497711"/>
                  <a:gd name="connsiteX5" fmla="*/ 150471 w 520861"/>
                  <a:gd name="connsiteY5" fmla="*/ 231493 h 497711"/>
                  <a:gd name="connsiteX6" fmla="*/ 162046 w 520861"/>
                  <a:gd name="connsiteY6" fmla="*/ 196769 h 497711"/>
                  <a:gd name="connsiteX7" fmla="*/ 208345 w 520861"/>
                  <a:gd name="connsiteY7" fmla="*/ 138896 h 497711"/>
                  <a:gd name="connsiteX8" fmla="*/ 231494 w 520861"/>
                  <a:gd name="connsiteY8" fmla="*/ 104172 h 497711"/>
                  <a:gd name="connsiteX9" fmla="*/ 277793 w 520861"/>
                  <a:gd name="connsiteY9" fmla="*/ 23149 h 497711"/>
                  <a:gd name="connsiteX10" fmla="*/ 312517 w 520861"/>
                  <a:gd name="connsiteY10" fmla="*/ 0 h 497711"/>
                  <a:gd name="connsiteX11" fmla="*/ 416689 w 520861"/>
                  <a:gd name="connsiteY11" fmla="*/ 11574 h 497711"/>
                  <a:gd name="connsiteX12" fmla="*/ 439838 w 520861"/>
                  <a:gd name="connsiteY12" fmla="*/ 34724 h 497711"/>
                  <a:gd name="connsiteX13" fmla="*/ 474562 w 520861"/>
                  <a:gd name="connsiteY13" fmla="*/ 57873 h 497711"/>
                  <a:gd name="connsiteX14" fmla="*/ 520861 w 520861"/>
                  <a:gd name="connsiteY14" fmla="*/ 92597 h 49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20861" h="497711">
                    <a:moveTo>
                      <a:pt x="0" y="497711"/>
                    </a:moveTo>
                    <a:cubicBezTo>
                      <a:pt x="11575" y="478420"/>
                      <a:pt x="20670" y="457405"/>
                      <a:pt x="34724" y="439838"/>
                    </a:cubicBezTo>
                    <a:cubicBezTo>
                      <a:pt x="51767" y="418534"/>
                      <a:pt x="92598" y="381964"/>
                      <a:pt x="92598" y="381964"/>
                    </a:cubicBezTo>
                    <a:cubicBezTo>
                      <a:pt x="96456" y="370389"/>
                      <a:pt x="100821" y="358971"/>
                      <a:pt x="104173" y="347240"/>
                    </a:cubicBezTo>
                    <a:cubicBezTo>
                      <a:pt x="109120" y="329926"/>
                      <a:pt x="118069" y="284724"/>
                      <a:pt x="127322" y="266217"/>
                    </a:cubicBezTo>
                    <a:cubicBezTo>
                      <a:pt x="133543" y="253775"/>
                      <a:pt x="144250" y="243935"/>
                      <a:pt x="150471" y="231493"/>
                    </a:cubicBezTo>
                    <a:cubicBezTo>
                      <a:pt x="155927" y="220580"/>
                      <a:pt x="156590" y="207682"/>
                      <a:pt x="162046" y="196769"/>
                    </a:cubicBezTo>
                    <a:cubicBezTo>
                      <a:pt x="185799" y="149263"/>
                      <a:pt x="179633" y="174786"/>
                      <a:pt x="208345" y="138896"/>
                    </a:cubicBezTo>
                    <a:cubicBezTo>
                      <a:pt x="217035" y="128033"/>
                      <a:pt x="224592" y="116250"/>
                      <a:pt x="231494" y="104172"/>
                    </a:cubicBezTo>
                    <a:cubicBezTo>
                      <a:pt x="243600" y="82986"/>
                      <a:pt x="258990" y="41951"/>
                      <a:pt x="277793" y="23149"/>
                    </a:cubicBezTo>
                    <a:cubicBezTo>
                      <a:pt x="287630" y="13313"/>
                      <a:pt x="300942" y="7716"/>
                      <a:pt x="312517" y="0"/>
                    </a:cubicBezTo>
                    <a:cubicBezTo>
                      <a:pt x="347241" y="3858"/>
                      <a:pt x="382982" y="2381"/>
                      <a:pt x="416689" y="11574"/>
                    </a:cubicBezTo>
                    <a:cubicBezTo>
                      <a:pt x="427217" y="14445"/>
                      <a:pt x="431317" y="27907"/>
                      <a:pt x="439838" y="34724"/>
                    </a:cubicBezTo>
                    <a:cubicBezTo>
                      <a:pt x="450701" y="43414"/>
                      <a:pt x="463699" y="49183"/>
                      <a:pt x="474562" y="57873"/>
                    </a:cubicBezTo>
                    <a:cubicBezTo>
                      <a:pt x="523313" y="96873"/>
                      <a:pt x="472535" y="68433"/>
                      <a:pt x="520861" y="9259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73" name="灯片编号占位符 72"/>
          <p:cNvSpPr>
            <a:spLocks noGrp="1"/>
          </p:cNvSpPr>
          <p:nvPr>
            <p:ph type="sldNum" sz="quarter" idx="12"/>
          </p:nvPr>
        </p:nvSpPr>
        <p:spPr/>
        <p:txBody>
          <a:bodyPr/>
          <a:lstStyle/>
          <a:p>
            <a:fld id="{0C913308-F349-4B6D-A68A-DD1791B4A57B}" type="slidenum">
              <a:rPr lang="zh-CN" altLang="en-US" smtClean="0"/>
              <a:pPr/>
              <a:t>24</a:t>
            </a:fld>
            <a:endParaRPr lang="zh-CN" altLang="en-US" dirty="0"/>
          </a:p>
        </p:txBody>
      </p:sp>
    </p:spTree>
    <p:extLst>
      <p:ext uri="{BB962C8B-B14F-4D97-AF65-F5344CB8AC3E}">
        <p14:creationId xmlns:p14="http://schemas.microsoft.com/office/powerpoint/2010/main" xmlns="" val="2478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116632"/>
            <a:ext cx="2210862" cy="646331"/>
          </a:xfrm>
          <a:prstGeom prst="rect">
            <a:avLst/>
          </a:prstGeom>
          <a:noFill/>
        </p:spPr>
        <p:txBody>
          <a:bodyPr wrap="none" rtlCol="0">
            <a:spAutoFit/>
          </a:bodyPr>
          <a:lstStyle/>
          <a:p>
            <a:r>
              <a:rPr lang="en-US" altLang="zh-CN" sz="3600" dirty="0" smtClean="0">
                <a:latin typeface="Times New Roman" panose="02020603050405020304" pitchFamily="18" charset="0"/>
                <a:cs typeface="Times New Roman" panose="02020603050405020304" pitchFamily="18" charset="0"/>
              </a:rPr>
              <a:t>Equipment</a:t>
            </a:r>
            <a:endParaRPr lang="zh-CN" altLang="en-US" sz="3600" dirty="0">
              <a:latin typeface="Times New Roman" panose="02020603050405020304" pitchFamily="18" charset="0"/>
              <a:cs typeface="Times New Roman" panose="02020603050405020304" pitchFamily="18" charset="0"/>
            </a:endParaRPr>
          </a:p>
        </p:txBody>
      </p:sp>
      <p:pic>
        <p:nvPicPr>
          <p:cNvPr id="3"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43608" y="947047"/>
            <a:ext cx="3028950" cy="1514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矩形 3"/>
          <p:cNvSpPr/>
          <p:nvPr/>
        </p:nvSpPr>
        <p:spPr>
          <a:xfrm>
            <a:off x="4427984" y="947047"/>
            <a:ext cx="3847528" cy="461665"/>
          </a:xfrm>
          <a:prstGeom prst="rect">
            <a:avLst/>
          </a:prstGeom>
        </p:spPr>
        <p:txBody>
          <a:bodyPr wrap="none">
            <a:spAutoFit/>
          </a:bodyPr>
          <a:lstStyle/>
          <a:p>
            <a:r>
              <a:rPr lang="en-US" altLang="zh-CN" sz="2400" dirty="0" smtClean="0"/>
              <a:t>Using </a:t>
            </a:r>
            <a:r>
              <a:rPr lang="en-US" altLang="zh-CN" sz="2400" dirty="0" err="1" smtClean="0"/>
              <a:t>octopole</a:t>
            </a:r>
            <a:r>
              <a:rPr lang="en-US" altLang="zh-CN" sz="2400" dirty="0" smtClean="0"/>
              <a:t> to trap the ion</a:t>
            </a:r>
            <a:endParaRPr lang="zh-CN" altLang="en-US" sz="2400" dirty="0"/>
          </a:p>
        </p:txBody>
      </p:sp>
      <p:pic>
        <p:nvPicPr>
          <p:cNvPr id="27650" name="Picture 2" descr="C:\Users\Administrator\Desktop\无标题.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1669734"/>
            <a:ext cx="2305050" cy="590550"/>
          </a:xfrm>
          <a:prstGeom prst="rect">
            <a:avLst/>
          </a:prstGeom>
          <a:noFill/>
          <a:extLst>
            <a:ext uri="{909E8E84-426E-40DD-AFC4-6F175D3DCCD1}">
              <a14:hiddenFill xmlns:a14="http://schemas.microsoft.com/office/drawing/2010/main" xmlns="">
                <a:solidFill>
                  <a:srgbClr val="FFFFFF"/>
                </a:solidFill>
              </a14:hiddenFill>
            </a:ext>
          </a:extLst>
        </p:spPr>
      </p:pic>
      <p:pic>
        <p:nvPicPr>
          <p:cNvPr id="276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2475" y="2461522"/>
            <a:ext cx="3534737" cy="277473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4225874" y="2461522"/>
            <a:ext cx="4601901" cy="461665"/>
          </a:xfrm>
          <a:prstGeom prst="rect">
            <a:avLst/>
          </a:prstGeom>
          <a:noFill/>
        </p:spPr>
        <p:txBody>
          <a:bodyPr wrap="none" rtlCol="0">
            <a:spAutoFit/>
          </a:bodyPr>
          <a:lstStyle/>
          <a:p>
            <a:r>
              <a:rPr lang="en-US" altLang="zh-CN" sz="2400" dirty="0" smtClean="0"/>
              <a:t>Travelling wave (T-wave) ion guide</a:t>
            </a:r>
            <a:endParaRPr lang="zh-CN" altLang="en-US" sz="2400" dirty="0"/>
          </a:p>
        </p:txBody>
      </p:sp>
      <p:sp>
        <p:nvSpPr>
          <p:cNvPr id="10" name="矩形 9"/>
          <p:cNvSpPr/>
          <p:nvPr/>
        </p:nvSpPr>
        <p:spPr>
          <a:xfrm>
            <a:off x="3200605" y="3068960"/>
            <a:ext cx="5977611" cy="369332"/>
          </a:xfrm>
          <a:prstGeom prst="rect">
            <a:avLst/>
          </a:prstGeom>
        </p:spPr>
        <p:txBody>
          <a:bodyPr wrap="square">
            <a:spAutoFit/>
          </a:bodyPr>
          <a:lstStyle/>
          <a:p>
            <a:r>
              <a:rPr lang="en-US" altLang="zh-CN" dirty="0"/>
              <a:t>adjacent rings have opposite phases of </a:t>
            </a:r>
            <a:r>
              <a:rPr lang="en-US" altLang="zh-CN" dirty="0" smtClean="0"/>
              <a:t>radio </a:t>
            </a:r>
            <a:r>
              <a:rPr lang="en-US" altLang="zh-CN" dirty="0" err="1" smtClean="0"/>
              <a:t>frequence</a:t>
            </a:r>
            <a:r>
              <a:rPr lang="en-US" altLang="zh-CN" dirty="0" smtClean="0"/>
              <a:t> </a:t>
            </a:r>
            <a:r>
              <a:rPr lang="en-US" altLang="zh-CN" dirty="0"/>
              <a:t>voltage</a:t>
            </a:r>
            <a:endParaRPr lang="zh-CN" altLang="en-US" dirty="0"/>
          </a:p>
        </p:txBody>
      </p:sp>
      <p:sp>
        <p:nvSpPr>
          <p:cNvPr id="11" name="矩形 10"/>
          <p:cNvSpPr/>
          <p:nvPr/>
        </p:nvSpPr>
        <p:spPr>
          <a:xfrm>
            <a:off x="5222721" y="3664222"/>
            <a:ext cx="2258054" cy="369332"/>
          </a:xfrm>
          <a:prstGeom prst="rect">
            <a:avLst/>
          </a:prstGeom>
        </p:spPr>
        <p:txBody>
          <a:bodyPr wrap="none">
            <a:spAutoFit/>
          </a:bodyPr>
          <a:lstStyle/>
          <a:p>
            <a:r>
              <a:rPr lang="en-US" altLang="zh-CN" dirty="0"/>
              <a:t>the effective potential</a:t>
            </a:r>
            <a:endParaRPr lang="zh-CN" altLang="en-US" dirty="0"/>
          </a:p>
        </p:txBody>
      </p:sp>
      <p:pic>
        <p:nvPicPr>
          <p:cNvPr id="12"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33812" y="4033554"/>
            <a:ext cx="4381500" cy="11239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3"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850164" y="4869160"/>
            <a:ext cx="2945972" cy="20032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灯片编号占位符 13"/>
          <p:cNvSpPr>
            <a:spLocks noGrp="1"/>
          </p:cNvSpPr>
          <p:nvPr>
            <p:ph type="sldNum" sz="quarter" idx="12"/>
          </p:nvPr>
        </p:nvSpPr>
        <p:spPr/>
        <p:txBody>
          <a:bodyPr/>
          <a:lstStyle/>
          <a:p>
            <a:fld id="{0C913308-F349-4B6D-A68A-DD1791B4A57B}" type="slidenum">
              <a:rPr lang="zh-CN" altLang="en-US" smtClean="0"/>
              <a:pPr/>
              <a:t>25</a:t>
            </a:fld>
            <a:endParaRPr lang="zh-CN" altLang="en-US" dirty="0"/>
          </a:p>
        </p:txBody>
      </p:sp>
    </p:spTree>
    <p:extLst>
      <p:ext uri="{BB962C8B-B14F-4D97-AF65-F5344CB8AC3E}">
        <p14:creationId xmlns:p14="http://schemas.microsoft.com/office/powerpoint/2010/main" xmlns="" val="411206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19872" y="116632"/>
            <a:ext cx="2210862" cy="646331"/>
          </a:xfrm>
          <a:prstGeom prst="rect">
            <a:avLst/>
          </a:prstGeom>
          <a:noFill/>
        </p:spPr>
        <p:txBody>
          <a:bodyPr wrap="none" rtlCol="0">
            <a:spAutoFit/>
          </a:bodyPr>
          <a:lstStyle/>
          <a:p>
            <a:r>
              <a:rPr lang="en-US" altLang="zh-CN" sz="3600" dirty="0" smtClean="0">
                <a:latin typeface="Times New Roman" panose="02020603050405020304" pitchFamily="18" charset="0"/>
                <a:cs typeface="Times New Roman" panose="02020603050405020304" pitchFamily="18" charset="0"/>
              </a:rPr>
              <a:t>Equipment</a:t>
            </a:r>
            <a:endParaRPr lang="zh-CN" alt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123728" y="836712"/>
            <a:ext cx="5513890"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At a low pressure, Just single </a:t>
            </a:r>
            <a:r>
              <a:rPr lang="en-US" altLang="zh-CN" sz="2400" dirty="0" err="1" smtClean="0">
                <a:latin typeface="Times New Roman" panose="02020603050405020304" pitchFamily="18" charset="0"/>
                <a:cs typeface="Times New Roman" panose="02020603050405020304" pitchFamily="18" charset="0"/>
              </a:rPr>
              <a:t>collison</a:t>
            </a:r>
            <a:endParaRPr lang="zh-CN" altLang="en-US" sz="24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36096" y="1403225"/>
            <a:ext cx="3456384" cy="53472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矩形 5"/>
          <p:cNvSpPr/>
          <p:nvPr/>
        </p:nvSpPr>
        <p:spPr>
          <a:xfrm>
            <a:off x="195969" y="5661248"/>
            <a:ext cx="4471955" cy="830997"/>
          </a:xfrm>
          <a:prstGeom prst="rect">
            <a:avLst/>
          </a:prstGeom>
        </p:spPr>
        <p:txBody>
          <a:bodyPr wrap="square">
            <a:spAutoFit/>
          </a:bodyPr>
          <a:lstStyle/>
          <a:p>
            <a:r>
              <a:rPr lang="en-US" altLang="zh-CN" sz="2400" dirty="0"/>
              <a:t>Pressures </a:t>
            </a:r>
            <a:r>
              <a:rPr lang="sv-SE" altLang="zh-CN" sz="2400" dirty="0" smtClean="0"/>
              <a:t>6.5e-6 </a:t>
            </a:r>
            <a:r>
              <a:rPr lang="en-US" altLang="zh-CN" sz="2400" dirty="0" smtClean="0"/>
              <a:t>Pa</a:t>
            </a:r>
            <a:r>
              <a:rPr lang="zh-CN" altLang="en-US" sz="2400" dirty="0" smtClean="0"/>
              <a:t> </a:t>
            </a:r>
            <a:r>
              <a:rPr lang="en-US" altLang="zh-CN" sz="2400" dirty="0" smtClean="0"/>
              <a:t>can </a:t>
            </a:r>
            <a:r>
              <a:rPr lang="en-US" altLang="zh-CN" sz="2400" dirty="0"/>
              <a:t>be used for cross section measurements.</a:t>
            </a:r>
            <a:endParaRPr lang="zh-CN" altLang="en-US" sz="2400" dirty="0"/>
          </a:p>
        </p:txBody>
      </p:sp>
      <p:sp>
        <p:nvSpPr>
          <p:cNvPr id="7" name="图文框 6"/>
          <p:cNvSpPr/>
          <p:nvPr/>
        </p:nvSpPr>
        <p:spPr>
          <a:xfrm>
            <a:off x="5508104" y="2708920"/>
            <a:ext cx="1224136" cy="936104"/>
          </a:xfrm>
          <a:prstGeom prst="frame">
            <a:avLst>
              <a:gd name="adj1" fmla="val 3845"/>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9" name="直接箭头连接符 8"/>
          <p:cNvCxnSpPr/>
          <p:nvPr/>
        </p:nvCxnSpPr>
        <p:spPr>
          <a:xfrm flipH="1">
            <a:off x="4525303" y="3645024"/>
            <a:ext cx="982801"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526951" y="4869160"/>
            <a:ext cx="1500732" cy="461665"/>
          </a:xfrm>
          <a:prstGeom prst="rect">
            <a:avLst/>
          </a:prstGeom>
          <a:noFill/>
        </p:spPr>
        <p:txBody>
          <a:bodyPr wrap="none" rtlCol="0">
            <a:spAutoFit/>
          </a:bodyPr>
          <a:lstStyle/>
          <a:p>
            <a:r>
              <a:rPr lang="en-US" altLang="zh-CN" sz="2400" dirty="0" smtClean="0"/>
              <a:t>2.25e-2 Pa</a:t>
            </a:r>
            <a:endParaRPr lang="zh-CN" altLang="en-US" sz="2400" dirty="0"/>
          </a:p>
        </p:txBody>
      </p:sp>
      <p:grpSp>
        <p:nvGrpSpPr>
          <p:cNvPr id="11" name="组合 10"/>
          <p:cNvGrpSpPr/>
          <p:nvPr/>
        </p:nvGrpSpPr>
        <p:grpSpPr>
          <a:xfrm>
            <a:off x="684258" y="1542122"/>
            <a:ext cx="3137365" cy="3090481"/>
            <a:chOff x="4910693" y="1095017"/>
            <a:chExt cx="3137365" cy="3090481"/>
          </a:xfrm>
        </p:grpSpPr>
        <p:grpSp>
          <p:nvGrpSpPr>
            <p:cNvPr id="12" name="组合 11"/>
            <p:cNvGrpSpPr/>
            <p:nvPr/>
          </p:nvGrpSpPr>
          <p:grpSpPr>
            <a:xfrm>
              <a:off x="4910693" y="1245174"/>
              <a:ext cx="3137365" cy="2940324"/>
              <a:chOff x="858571" y="1567000"/>
              <a:chExt cx="3137365" cy="2940324"/>
            </a:xfrm>
          </p:grpSpPr>
          <p:sp>
            <p:nvSpPr>
              <p:cNvPr id="28" name="矩形 27"/>
              <p:cNvSpPr/>
              <p:nvPr/>
            </p:nvSpPr>
            <p:spPr>
              <a:xfrm>
                <a:off x="992363" y="1567000"/>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9" name="矩形 28"/>
              <p:cNvSpPr/>
              <p:nvPr/>
            </p:nvSpPr>
            <p:spPr>
              <a:xfrm>
                <a:off x="1000747" y="3223184"/>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0" name="矩形 29"/>
              <p:cNvSpPr/>
              <p:nvPr/>
            </p:nvSpPr>
            <p:spPr>
              <a:xfrm>
                <a:off x="3800675" y="1567000"/>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1" name="矩形 30"/>
              <p:cNvSpPr/>
              <p:nvPr/>
            </p:nvSpPr>
            <p:spPr>
              <a:xfrm>
                <a:off x="3800675" y="3283188"/>
                <a:ext cx="144016" cy="12241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32" name="组合 31"/>
              <p:cNvGrpSpPr/>
              <p:nvPr/>
            </p:nvGrpSpPr>
            <p:grpSpPr>
              <a:xfrm>
                <a:off x="1568427" y="1842196"/>
                <a:ext cx="100161" cy="59172"/>
                <a:chOff x="7532712" y="1088317"/>
                <a:chExt cx="100161" cy="59172"/>
              </a:xfrm>
            </p:grpSpPr>
            <p:sp>
              <p:nvSpPr>
                <p:cNvPr id="78" name="椭圆 77"/>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9" name="椭圆 78"/>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3" name="组合 32"/>
              <p:cNvGrpSpPr/>
              <p:nvPr/>
            </p:nvGrpSpPr>
            <p:grpSpPr>
              <a:xfrm>
                <a:off x="2080867" y="1911665"/>
                <a:ext cx="100161" cy="59172"/>
                <a:chOff x="7532712" y="1088317"/>
                <a:chExt cx="100161" cy="59172"/>
              </a:xfrm>
            </p:grpSpPr>
            <p:sp>
              <p:nvSpPr>
                <p:cNvPr id="76" name="椭圆 75"/>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7" name="椭圆 76"/>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p:nvGrpSpPr>
            <p:grpSpPr>
              <a:xfrm>
                <a:off x="3554785" y="2185794"/>
                <a:ext cx="100161" cy="59172"/>
                <a:chOff x="7532712" y="1088317"/>
                <a:chExt cx="100161" cy="59172"/>
              </a:xfrm>
            </p:grpSpPr>
            <p:sp>
              <p:nvSpPr>
                <p:cNvPr id="74" name="椭圆 73"/>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5" name="椭圆 74"/>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5" name="组合 34"/>
              <p:cNvGrpSpPr/>
              <p:nvPr/>
            </p:nvGrpSpPr>
            <p:grpSpPr>
              <a:xfrm>
                <a:off x="2481465" y="3305221"/>
                <a:ext cx="100161" cy="59172"/>
                <a:chOff x="7532712" y="1088317"/>
                <a:chExt cx="100161" cy="59172"/>
              </a:xfrm>
            </p:grpSpPr>
            <p:sp>
              <p:nvSpPr>
                <p:cNvPr id="72" name="椭圆 71"/>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3" name="椭圆 72"/>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6" name="组合 35"/>
              <p:cNvGrpSpPr/>
              <p:nvPr/>
            </p:nvGrpSpPr>
            <p:grpSpPr>
              <a:xfrm>
                <a:off x="3300067" y="3550849"/>
                <a:ext cx="100161" cy="59172"/>
                <a:chOff x="7532712" y="1088317"/>
                <a:chExt cx="100161" cy="59172"/>
              </a:xfrm>
            </p:grpSpPr>
            <p:sp>
              <p:nvSpPr>
                <p:cNvPr id="70" name="椭圆 69"/>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71" name="椭圆 70"/>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7" name="组合 36"/>
              <p:cNvGrpSpPr/>
              <p:nvPr/>
            </p:nvGrpSpPr>
            <p:grpSpPr>
              <a:xfrm>
                <a:off x="2644748" y="4008049"/>
                <a:ext cx="100161" cy="59172"/>
                <a:chOff x="7532712" y="1088317"/>
                <a:chExt cx="100161" cy="59172"/>
              </a:xfrm>
            </p:grpSpPr>
            <p:sp>
              <p:nvSpPr>
                <p:cNvPr id="68" name="椭圆 67"/>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9" name="椭圆 68"/>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8" name="组合 37"/>
              <p:cNvGrpSpPr/>
              <p:nvPr/>
            </p:nvGrpSpPr>
            <p:grpSpPr>
              <a:xfrm>
                <a:off x="3527565" y="4296716"/>
                <a:ext cx="100161" cy="59172"/>
                <a:chOff x="7532712" y="1088317"/>
                <a:chExt cx="100161" cy="59172"/>
              </a:xfrm>
            </p:grpSpPr>
            <p:sp>
              <p:nvSpPr>
                <p:cNvPr id="66" name="椭圆 65"/>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7" name="椭圆 66"/>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9" name="组合 38"/>
              <p:cNvGrpSpPr/>
              <p:nvPr/>
            </p:nvGrpSpPr>
            <p:grpSpPr>
              <a:xfrm>
                <a:off x="1524958" y="4102429"/>
                <a:ext cx="100161" cy="59172"/>
                <a:chOff x="7532712" y="1088317"/>
                <a:chExt cx="100161" cy="59172"/>
              </a:xfrm>
            </p:grpSpPr>
            <p:sp>
              <p:nvSpPr>
                <p:cNvPr id="64" name="椭圆 63"/>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5" name="椭圆 64"/>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0" name="组合 39"/>
              <p:cNvGrpSpPr/>
              <p:nvPr/>
            </p:nvGrpSpPr>
            <p:grpSpPr>
              <a:xfrm>
                <a:off x="1491125" y="3305221"/>
                <a:ext cx="100161" cy="59172"/>
                <a:chOff x="7532712" y="1088317"/>
                <a:chExt cx="100161" cy="59172"/>
              </a:xfrm>
            </p:grpSpPr>
            <p:sp>
              <p:nvSpPr>
                <p:cNvPr id="62" name="椭圆 61"/>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3" name="椭圆 62"/>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1" name="组合 40"/>
              <p:cNvGrpSpPr/>
              <p:nvPr/>
            </p:nvGrpSpPr>
            <p:grpSpPr>
              <a:xfrm>
                <a:off x="1672948" y="2761550"/>
                <a:ext cx="100161" cy="59172"/>
                <a:chOff x="7532712" y="1088317"/>
                <a:chExt cx="100161" cy="59172"/>
              </a:xfrm>
            </p:grpSpPr>
            <p:sp>
              <p:nvSpPr>
                <p:cNvPr id="60" name="椭圆 59"/>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61" name="椭圆 60"/>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2" name="组合 41"/>
              <p:cNvGrpSpPr/>
              <p:nvPr/>
            </p:nvGrpSpPr>
            <p:grpSpPr>
              <a:xfrm>
                <a:off x="2508687" y="2552252"/>
                <a:ext cx="100161" cy="59172"/>
                <a:chOff x="7532712" y="1088317"/>
                <a:chExt cx="100161" cy="59172"/>
              </a:xfrm>
            </p:grpSpPr>
            <p:sp>
              <p:nvSpPr>
                <p:cNvPr id="58" name="椭圆 57"/>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9" name="椭圆 58"/>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3" name="组合 42"/>
              <p:cNvGrpSpPr/>
              <p:nvPr/>
            </p:nvGrpSpPr>
            <p:grpSpPr>
              <a:xfrm>
                <a:off x="2847228" y="1567000"/>
                <a:ext cx="100161" cy="59172"/>
                <a:chOff x="7532712" y="1088317"/>
                <a:chExt cx="100161" cy="59172"/>
              </a:xfrm>
            </p:grpSpPr>
            <p:sp>
              <p:nvSpPr>
                <p:cNvPr id="56" name="椭圆 55"/>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7" name="椭圆 56"/>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4" name="组合 43"/>
              <p:cNvGrpSpPr/>
              <p:nvPr/>
            </p:nvGrpSpPr>
            <p:grpSpPr>
              <a:xfrm>
                <a:off x="1801084" y="3703249"/>
                <a:ext cx="100161" cy="59172"/>
                <a:chOff x="7532712" y="1088317"/>
                <a:chExt cx="100161" cy="59172"/>
              </a:xfrm>
            </p:grpSpPr>
            <p:sp>
              <p:nvSpPr>
                <p:cNvPr id="54" name="椭圆 53"/>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5" name="椭圆 54"/>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45" name="组合 44"/>
              <p:cNvGrpSpPr/>
              <p:nvPr/>
            </p:nvGrpSpPr>
            <p:grpSpPr>
              <a:xfrm>
                <a:off x="1901245" y="3239322"/>
                <a:ext cx="100161" cy="59172"/>
                <a:chOff x="7532712" y="1088317"/>
                <a:chExt cx="100161" cy="59172"/>
              </a:xfrm>
            </p:grpSpPr>
            <p:sp>
              <p:nvSpPr>
                <p:cNvPr id="52" name="椭圆 51"/>
                <p:cNvSpPr/>
                <p:nvPr/>
              </p:nvSpPr>
              <p:spPr>
                <a:xfrm>
                  <a:off x="7532712" y="1101770"/>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3" name="椭圆 52"/>
                <p:cNvSpPr/>
                <p:nvPr/>
              </p:nvSpPr>
              <p:spPr>
                <a:xfrm>
                  <a:off x="7587154" y="1088317"/>
                  <a:ext cx="45719" cy="45719"/>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46" name="椭圆 45"/>
              <p:cNvSpPr/>
              <p:nvPr/>
            </p:nvSpPr>
            <p:spPr>
              <a:xfrm>
                <a:off x="3297294" y="2976710"/>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47" name="椭圆 46"/>
              <p:cNvSpPr/>
              <p:nvPr/>
            </p:nvSpPr>
            <p:spPr>
              <a:xfrm>
                <a:off x="2703092" y="2971833"/>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48" name="椭圆 47"/>
              <p:cNvSpPr/>
              <p:nvPr/>
            </p:nvSpPr>
            <p:spPr>
              <a:xfrm>
                <a:off x="2046511" y="297687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49" name="椭圆 48"/>
              <p:cNvSpPr/>
              <p:nvPr/>
            </p:nvSpPr>
            <p:spPr>
              <a:xfrm>
                <a:off x="1399554" y="2976871"/>
                <a:ext cx="114430" cy="12223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t>+</a:t>
                </a:r>
                <a:endParaRPr lang="zh-CN" altLang="en-US" dirty="0"/>
              </a:p>
            </p:txBody>
          </p:sp>
          <p:sp>
            <p:nvSpPr>
              <p:cNvPr id="50" name="右箭头 49"/>
              <p:cNvSpPr/>
              <p:nvPr/>
            </p:nvSpPr>
            <p:spPr>
              <a:xfrm>
                <a:off x="858571" y="3009707"/>
                <a:ext cx="286191" cy="5248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51" name="右箭头 50"/>
              <p:cNvSpPr/>
              <p:nvPr/>
            </p:nvSpPr>
            <p:spPr>
              <a:xfrm>
                <a:off x="3583283" y="3009707"/>
                <a:ext cx="412653"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cxnSp>
          <p:nvCxnSpPr>
            <p:cNvPr id="13" name="直接箭头连接符 12"/>
            <p:cNvCxnSpPr>
              <a:stCxn id="76" idx="5"/>
            </p:cNvCxnSpPr>
            <p:nvPr/>
          </p:nvCxnSpPr>
          <p:spPr>
            <a:xfrm flipH="1">
              <a:off x="6007809" y="1642316"/>
              <a:ext cx="164204" cy="2673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56" idx="5"/>
            </p:cNvCxnSpPr>
            <p:nvPr/>
          </p:nvCxnSpPr>
          <p:spPr>
            <a:xfrm>
              <a:off x="6938374" y="1297651"/>
              <a:ext cx="413815" cy="209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79" idx="4"/>
            </p:cNvCxnSpPr>
            <p:nvPr/>
          </p:nvCxnSpPr>
          <p:spPr>
            <a:xfrm flipH="1" flipV="1">
              <a:off x="5451676" y="1402284"/>
              <a:ext cx="246175" cy="1638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60" idx="3"/>
            </p:cNvCxnSpPr>
            <p:nvPr/>
          </p:nvCxnSpPr>
          <p:spPr>
            <a:xfrm flipH="1">
              <a:off x="5451676" y="2492201"/>
              <a:ext cx="280089" cy="99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58" idx="4"/>
            </p:cNvCxnSpPr>
            <p:nvPr/>
          </p:nvCxnSpPr>
          <p:spPr>
            <a:xfrm>
              <a:off x="6583669" y="2289598"/>
              <a:ext cx="285975" cy="150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75" idx="7"/>
            </p:cNvCxnSpPr>
            <p:nvPr/>
          </p:nvCxnSpPr>
          <p:spPr>
            <a:xfrm flipV="1">
              <a:off x="7700373" y="1566089"/>
              <a:ext cx="6695" cy="3045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73" idx="2"/>
            </p:cNvCxnSpPr>
            <p:nvPr/>
          </p:nvCxnSpPr>
          <p:spPr>
            <a:xfrm flipH="1" flipV="1">
              <a:off x="6469445" y="2687881"/>
              <a:ext cx="118584" cy="318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52" idx="5"/>
            </p:cNvCxnSpPr>
            <p:nvPr/>
          </p:nvCxnSpPr>
          <p:spPr>
            <a:xfrm>
              <a:off x="5992391" y="2969973"/>
              <a:ext cx="356681" cy="2455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54" idx="4"/>
            </p:cNvCxnSpPr>
            <p:nvPr/>
          </p:nvCxnSpPr>
          <p:spPr>
            <a:xfrm>
              <a:off x="5876066" y="3440595"/>
              <a:ext cx="100160" cy="340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68" idx="1"/>
            </p:cNvCxnSpPr>
            <p:nvPr/>
          </p:nvCxnSpPr>
          <p:spPr>
            <a:xfrm flipV="1">
              <a:off x="6703565" y="3288195"/>
              <a:ext cx="166079" cy="4181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71" idx="3"/>
            </p:cNvCxnSpPr>
            <p:nvPr/>
          </p:nvCxnSpPr>
          <p:spPr>
            <a:xfrm flipH="1" flipV="1">
              <a:off x="7103720" y="3092771"/>
              <a:ext cx="309606" cy="1752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66" idx="2"/>
            </p:cNvCxnSpPr>
            <p:nvPr/>
          </p:nvCxnSpPr>
          <p:spPr>
            <a:xfrm flipH="1" flipV="1">
              <a:off x="7258523" y="3803462"/>
              <a:ext cx="321164" cy="2077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a:stCxn id="62" idx="2"/>
            </p:cNvCxnSpPr>
            <p:nvPr/>
          </p:nvCxnSpPr>
          <p:spPr>
            <a:xfrm flipH="1">
              <a:off x="5451676" y="3019708"/>
              <a:ext cx="91571" cy="348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65" idx="3"/>
            </p:cNvCxnSpPr>
            <p:nvPr/>
          </p:nvCxnSpPr>
          <p:spPr>
            <a:xfrm>
              <a:off x="5638217" y="3819627"/>
              <a:ext cx="338009" cy="877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839384" y="1095017"/>
              <a:ext cx="1114408"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gas cell</a:t>
              </a:r>
              <a:endParaRPr lang="zh-CN" altLang="en-US" sz="2400" dirty="0">
                <a:latin typeface="Times New Roman" panose="02020603050405020304" pitchFamily="18" charset="0"/>
                <a:cs typeface="Times New Roman" panose="02020603050405020304" pitchFamily="18" charset="0"/>
              </a:endParaRPr>
            </a:p>
          </p:txBody>
        </p:sp>
      </p:grpSp>
      <p:sp>
        <p:nvSpPr>
          <p:cNvPr id="80" name="灯片编号占位符 79"/>
          <p:cNvSpPr>
            <a:spLocks noGrp="1"/>
          </p:cNvSpPr>
          <p:nvPr>
            <p:ph type="sldNum" sz="quarter" idx="12"/>
          </p:nvPr>
        </p:nvSpPr>
        <p:spPr/>
        <p:txBody>
          <a:bodyPr/>
          <a:lstStyle/>
          <a:p>
            <a:fld id="{0C913308-F349-4B6D-A68A-DD1791B4A57B}" type="slidenum">
              <a:rPr lang="zh-CN" altLang="en-US" smtClean="0"/>
              <a:pPr/>
              <a:t>26</a:t>
            </a:fld>
            <a:endParaRPr lang="zh-CN" altLang="en-US" dirty="0"/>
          </a:p>
        </p:txBody>
      </p:sp>
    </p:spTree>
    <p:extLst>
      <p:ext uri="{BB962C8B-B14F-4D97-AF65-F5344CB8AC3E}">
        <p14:creationId xmlns:p14="http://schemas.microsoft.com/office/powerpoint/2010/main" xmlns="" val="3713952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87824" y="116632"/>
            <a:ext cx="3044423" cy="646331"/>
          </a:xfrm>
          <a:prstGeom prst="rect">
            <a:avLst/>
          </a:prstGeom>
          <a:noFill/>
        </p:spPr>
        <p:txBody>
          <a:bodyPr wrap="none" rtlCol="0">
            <a:spAutoFit/>
          </a:bodyPr>
          <a:lstStyle/>
          <a:p>
            <a:r>
              <a:rPr lang="en-US" altLang="zh-CN" sz="3600" dirty="0" smtClean="0">
                <a:latin typeface="Times New Roman" panose="02020603050405020304" pitchFamily="18" charset="0"/>
                <a:cs typeface="Times New Roman" panose="02020603050405020304" pitchFamily="18" charset="0"/>
              </a:rPr>
              <a:t>Future research</a:t>
            </a:r>
            <a:endParaRPr lang="zh-CN" altLang="en-US" sz="3600" dirty="0">
              <a:latin typeface="Times New Roman" panose="02020603050405020304" pitchFamily="18" charset="0"/>
              <a:cs typeface="Times New Roman" panose="02020603050405020304" pitchFamily="18" charset="0"/>
            </a:endParaRPr>
          </a:p>
        </p:txBody>
      </p:sp>
      <p:sp>
        <p:nvSpPr>
          <p:cNvPr id="3" name="矩形 2"/>
          <p:cNvSpPr/>
          <p:nvPr/>
        </p:nvSpPr>
        <p:spPr>
          <a:xfrm>
            <a:off x="4487187" y="6488668"/>
            <a:ext cx="4626768" cy="369332"/>
          </a:xfrm>
          <a:prstGeom prst="rect">
            <a:avLst/>
          </a:prstGeom>
        </p:spPr>
        <p:txBody>
          <a:bodyPr wrap="square">
            <a:spAutoFit/>
          </a:bodyPr>
          <a:lstStyle/>
          <a:p>
            <a:r>
              <a:rPr lang="en-US" altLang="zh-CN" dirty="0"/>
              <a:t>Yu, J.-Q.</a:t>
            </a:r>
            <a:r>
              <a:rPr lang="en-US" altLang="zh-CN" i="1" dirty="0"/>
              <a:t> </a:t>
            </a:r>
            <a:r>
              <a:rPr lang="en-US" altLang="zh-CN" i="1" dirty="0" err="1"/>
              <a:t>Angew</a:t>
            </a:r>
            <a:r>
              <a:rPr lang="en-US" altLang="zh-CN" i="1" dirty="0"/>
              <a:t>. Chem. Int. Ed</a:t>
            </a:r>
            <a:r>
              <a:rPr lang="en-US" altLang="zh-CN" dirty="0"/>
              <a:t>.</a:t>
            </a:r>
            <a:r>
              <a:rPr lang="en-US" altLang="zh-CN" b="1" dirty="0"/>
              <a:t> 2008</a:t>
            </a:r>
            <a:r>
              <a:rPr lang="en-US" altLang="zh-CN" dirty="0"/>
              <a:t>, </a:t>
            </a:r>
            <a:r>
              <a:rPr lang="en-US" altLang="zh-CN" i="1" dirty="0"/>
              <a:t>47</a:t>
            </a:r>
            <a:r>
              <a:rPr lang="en-US" altLang="zh-CN" dirty="0"/>
              <a:t>, 4882.)</a:t>
            </a:r>
            <a:endParaRPr lang="zh-CN" altLang="en-US" dirty="0"/>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xmlns="" val="961692844"/>
              </p:ext>
            </p:extLst>
          </p:nvPr>
        </p:nvGraphicFramePr>
        <p:xfrm>
          <a:off x="0" y="861092"/>
          <a:ext cx="4633178" cy="5988006"/>
        </p:xfrm>
        <a:graphic>
          <a:graphicData uri="http://schemas.openxmlformats.org/presentationml/2006/ole">
            <p:oleObj spid="_x0000_s29735" name="CS ChemDraw Drawing" r:id="rId4" imgW="6682279" imgH="8645400" progId="ChemDraw.Document.6.0">
              <p:embed/>
            </p:oleObj>
          </a:graphicData>
        </a:graphic>
      </p:graphicFrame>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7" name="对象 6"/>
          <p:cNvGraphicFramePr>
            <a:graphicFrameLocks noChangeAspect="1"/>
          </p:cNvGraphicFramePr>
          <p:nvPr>
            <p:extLst>
              <p:ext uri="{D42A27DB-BD31-4B8C-83A1-F6EECF244321}">
                <p14:modId xmlns:p14="http://schemas.microsoft.com/office/powerpoint/2010/main" xmlns="" val="485306537"/>
              </p:ext>
            </p:extLst>
          </p:nvPr>
        </p:nvGraphicFramePr>
        <p:xfrm>
          <a:off x="4490531" y="4005064"/>
          <a:ext cx="4479311" cy="913650"/>
        </p:xfrm>
        <a:graphic>
          <a:graphicData uri="http://schemas.openxmlformats.org/presentationml/2006/ole">
            <p:oleObj spid="_x0000_s29736" name="CS ChemDraw Drawing" r:id="rId5" imgW="5932660" imgH="1212840" progId="ChemDraw.Document.6.0">
              <p:embed/>
            </p:oleObj>
          </a:graphicData>
        </a:graphic>
      </p:graphicFrame>
      <p:sp>
        <p:nvSpPr>
          <p:cNvPr id="8" name="矩形 7"/>
          <p:cNvSpPr/>
          <p:nvPr/>
        </p:nvSpPr>
        <p:spPr>
          <a:xfrm>
            <a:off x="4454300" y="2018457"/>
            <a:ext cx="4572000" cy="923330"/>
          </a:xfrm>
          <a:prstGeom prst="rect">
            <a:avLst/>
          </a:prstGeom>
        </p:spPr>
        <p:txBody>
          <a:bodyPr>
            <a:spAutoFit/>
          </a:bodyPr>
          <a:lstStyle/>
          <a:p>
            <a:r>
              <a:rPr lang="en-US" altLang="zh-CN" dirty="0" err="1"/>
              <a:t>Pd</a:t>
            </a:r>
            <a:r>
              <a:rPr lang="en-US" altLang="zh-CN" dirty="0"/>
              <a:t> II-Catalyzed </a:t>
            </a:r>
            <a:r>
              <a:rPr lang="en-US" altLang="zh-CN" dirty="0" err="1"/>
              <a:t>Enantioselective</a:t>
            </a:r>
            <a:r>
              <a:rPr lang="en-US" altLang="zh-CN" dirty="0"/>
              <a:t> Activation of C(sp2)-H and C(sp3)-H Bonds Using </a:t>
            </a:r>
            <a:r>
              <a:rPr lang="en-US" altLang="zh-CN" dirty="0" err="1"/>
              <a:t>Monoprotected</a:t>
            </a:r>
            <a:r>
              <a:rPr lang="en-US" altLang="zh-CN" dirty="0"/>
              <a:t> Amino Acids as Chiral Ligands</a:t>
            </a:r>
            <a:endParaRPr lang="zh-CN" altLang="en-US" dirty="0"/>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27</a:t>
            </a:fld>
            <a:endParaRPr lang="zh-CN" altLang="en-US" dirty="0"/>
          </a:p>
        </p:txBody>
      </p:sp>
    </p:spTree>
    <p:extLst>
      <p:ext uri="{BB962C8B-B14F-4D97-AF65-F5344CB8AC3E}">
        <p14:creationId xmlns:p14="http://schemas.microsoft.com/office/powerpoint/2010/main" xmlns="" val="1663652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5896" y="116631"/>
            <a:ext cx="2095445" cy="646331"/>
          </a:xfrm>
          <a:prstGeom prst="rect">
            <a:avLst/>
          </a:prstGeom>
          <a:noFill/>
        </p:spPr>
        <p:txBody>
          <a:bodyPr wrap="none" rtlCol="0">
            <a:spAutoFit/>
          </a:bodyPr>
          <a:lstStyle/>
          <a:p>
            <a:r>
              <a:rPr lang="en-US" altLang="zh-CN" sz="3600" dirty="0" smtClean="0">
                <a:latin typeface="Times New Roman" panose="02020603050405020304" pitchFamily="18" charset="0"/>
                <a:cs typeface="Times New Roman" panose="02020603050405020304" pitchFamily="18" charset="0"/>
              </a:rPr>
              <a:t>Summary </a:t>
            </a:r>
            <a:endParaRPr lang="zh-CN" altLang="en-US" sz="3600" dirty="0">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0766" y="1893460"/>
            <a:ext cx="3415111" cy="2176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xmlns="" val="2785286859"/>
              </p:ext>
            </p:extLst>
          </p:nvPr>
        </p:nvGraphicFramePr>
        <p:xfrm>
          <a:off x="1370281" y="1035109"/>
          <a:ext cx="6469063" cy="936625"/>
        </p:xfrm>
        <a:graphic>
          <a:graphicData uri="http://schemas.openxmlformats.org/presentationml/2006/ole">
            <p:oleObj spid="_x0000_s32773" name="公式" r:id="rId5" imgW="2984400" imgH="431640" progId="Equation.3">
              <p:embed/>
            </p:oleObj>
          </a:graphicData>
        </a:graphic>
      </p:graphicFrame>
      <p:pic>
        <p:nvPicPr>
          <p:cNvPr id="5" name="Picture 6" descr="C:\Users\Administrator\Desktop\无标题.pn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6078" y="2430753"/>
            <a:ext cx="3886200" cy="6953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矩形 5"/>
          <p:cNvSpPr/>
          <p:nvPr/>
        </p:nvSpPr>
        <p:spPr>
          <a:xfrm>
            <a:off x="1852394" y="3304974"/>
            <a:ext cx="1783502"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threshold energy</a:t>
            </a:r>
            <a:r>
              <a:rPr lang="en-US" altLang="zh-CN" i="1" dirty="0">
                <a:latin typeface="Times New Roman" panose="02020603050405020304" pitchFamily="18" charset="0"/>
                <a:cs typeface="Times New Roman" panose="02020603050405020304" pitchFamily="18" charset="0"/>
              </a:rPr>
              <a:t> </a:t>
            </a:r>
            <a:endParaRPr lang="zh-CN" altLang="en-US" dirty="0"/>
          </a:p>
        </p:txBody>
      </p:sp>
      <p:grpSp>
        <p:nvGrpSpPr>
          <p:cNvPr id="9" name="组合 8"/>
          <p:cNvGrpSpPr/>
          <p:nvPr/>
        </p:nvGrpSpPr>
        <p:grpSpPr>
          <a:xfrm>
            <a:off x="110141" y="4413763"/>
            <a:ext cx="2520280" cy="2444237"/>
            <a:chOff x="1115175" y="4375799"/>
            <a:chExt cx="2520280" cy="2444237"/>
          </a:xfrm>
        </p:grpSpPr>
        <p:pic>
          <p:nvPicPr>
            <p:cNvPr id="7" name="Picture 4" descr="C:\Users\Administrator\Desktop\无标题.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15175" y="4375799"/>
              <a:ext cx="2520280" cy="24442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同心圆 7"/>
            <p:cNvSpPr/>
            <p:nvPr/>
          </p:nvSpPr>
          <p:spPr>
            <a:xfrm>
              <a:off x="1883732" y="4820427"/>
              <a:ext cx="983166" cy="983166"/>
            </a:xfrm>
            <a:prstGeom prst="donut">
              <a:avLst>
                <a:gd name="adj" fmla="val 959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0"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269452" y="4591193"/>
            <a:ext cx="2661659" cy="2089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876256" y="4121639"/>
            <a:ext cx="1728192" cy="2673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p:nvPr/>
        </p:nvSpPr>
        <p:spPr>
          <a:xfrm>
            <a:off x="2374720" y="804277"/>
            <a:ext cx="4319644" cy="461665"/>
          </a:xfrm>
          <a:prstGeom prst="rect">
            <a:avLst/>
          </a:prstGeom>
          <a:noFill/>
        </p:spPr>
        <p:txBody>
          <a:bodyPr wrap="none" rtlCol="0">
            <a:spAutoFit/>
          </a:bodyPr>
          <a:lstStyle/>
          <a:p>
            <a:r>
              <a:rPr lang="en-US" altLang="zh-CN" sz="2400" dirty="0">
                <a:latin typeface="Times New Roman" panose="02020603050405020304" pitchFamily="18" charset="0"/>
                <a:cs typeface="Times New Roman" panose="02020603050405020304" pitchFamily="18" charset="0"/>
              </a:rPr>
              <a:t>Determination </a:t>
            </a:r>
            <a:r>
              <a:rPr lang="en-US" altLang="zh-CN" sz="2400" dirty="0" smtClean="0">
                <a:latin typeface="Times New Roman" panose="02020603050405020304" pitchFamily="18" charset="0"/>
                <a:cs typeface="Times New Roman" panose="02020603050405020304" pitchFamily="18" charset="0"/>
              </a:rPr>
              <a:t>of Binding Energy</a:t>
            </a:r>
            <a:endParaRPr lang="zh-CN" alt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768146" y="4004369"/>
            <a:ext cx="1532792"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Equipment</a:t>
            </a:r>
            <a:endParaRPr lang="zh-CN" altLang="en-US" sz="2400" dirty="0">
              <a:latin typeface="Times New Roman" panose="02020603050405020304" pitchFamily="18" charset="0"/>
              <a:cs typeface="Times New Roman" panose="02020603050405020304" pitchFamily="18" charset="0"/>
            </a:endParaRPr>
          </a:p>
        </p:txBody>
      </p:sp>
      <p:sp>
        <p:nvSpPr>
          <p:cNvPr id="14" name="灯片编号占位符 13"/>
          <p:cNvSpPr>
            <a:spLocks noGrp="1"/>
          </p:cNvSpPr>
          <p:nvPr>
            <p:ph type="sldNum" sz="quarter" idx="12"/>
          </p:nvPr>
        </p:nvSpPr>
        <p:spPr/>
        <p:txBody>
          <a:bodyPr/>
          <a:lstStyle/>
          <a:p>
            <a:fld id="{0C913308-F349-4B6D-A68A-DD1791B4A57B}" type="slidenum">
              <a:rPr lang="zh-CN" altLang="en-US" smtClean="0"/>
              <a:pPr/>
              <a:t>28</a:t>
            </a:fld>
            <a:endParaRPr lang="zh-CN" altLang="en-US" dirty="0"/>
          </a:p>
        </p:txBody>
      </p:sp>
    </p:spTree>
    <p:extLst>
      <p:ext uri="{BB962C8B-B14F-4D97-AF65-F5344CB8AC3E}">
        <p14:creationId xmlns:p14="http://schemas.microsoft.com/office/powerpoint/2010/main" xmlns="" val="247199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2924944"/>
            <a:ext cx="6480720" cy="769441"/>
          </a:xfrm>
          <a:prstGeom prst="rect">
            <a:avLst/>
          </a:prstGeom>
          <a:noFill/>
        </p:spPr>
        <p:txBody>
          <a:bodyPr wrap="square" rtlCol="0">
            <a:spAutoFit/>
          </a:bodyPr>
          <a:lstStyle/>
          <a:p>
            <a:r>
              <a:rPr lang="en-US" altLang="zh-CN" sz="4400" b="1" dirty="0" smtClean="0">
                <a:latin typeface="Times New Roman" pitchFamily="18" charset="0"/>
                <a:cs typeface="Times New Roman" pitchFamily="18" charset="0"/>
              </a:rPr>
              <a:t>Thanks for your attention</a:t>
            </a:r>
            <a:endParaRPr lang="zh-CN" altLang="en-US" sz="4400" b="1" dirty="0">
              <a:latin typeface="Times New Roman" pitchFamily="18" charset="0"/>
              <a:cs typeface="Times New Roman" pitchFamily="18" charset="0"/>
            </a:endParaRPr>
          </a:p>
        </p:txBody>
      </p:sp>
      <p:sp>
        <p:nvSpPr>
          <p:cNvPr id="3" name="灯片编号占位符 2"/>
          <p:cNvSpPr>
            <a:spLocks noGrp="1"/>
          </p:cNvSpPr>
          <p:nvPr>
            <p:ph type="sldNum" sz="quarter" idx="12"/>
          </p:nvPr>
        </p:nvSpPr>
        <p:spPr/>
        <p:txBody>
          <a:bodyPr/>
          <a:lstStyle/>
          <a:p>
            <a:fld id="{0C913308-F349-4B6D-A68A-DD1791B4A57B}" type="slidenum">
              <a:rPr lang="zh-CN" altLang="en-US" smtClean="0"/>
              <a:pPr/>
              <a:t>29</a:t>
            </a:fld>
            <a:endParaRPr lang="zh-CN" altLang="en-US" dirty="0"/>
          </a:p>
        </p:txBody>
      </p:sp>
    </p:spTree>
    <p:extLst>
      <p:ext uri="{BB962C8B-B14F-4D97-AF65-F5344CB8AC3E}">
        <p14:creationId xmlns:p14="http://schemas.microsoft.com/office/powerpoint/2010/main" xmlns="" val="21215898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91478" y="116632"/>
            <a:ext cx="1569660"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P</a:t>
            </a:r>
            <a:r>
              <a:rPr lang="en-US" altLang="zh-CN" sz="3600" dirty="0" smtClean="0">
                <a:latin typeface="Times New Roman" panose="02020603050405020304" pitchFamily="18" charset="0"/>
                <a:cs typeface="Times New Roman" panose="02020603050405020304" pitchFamily="18" charset="0"/>
              </a:rPr>
              <a:t>reface</a:t>
            </a:r>
            <a:endParaRPr lang="zh-CN" altLang="en-US" sz="3600" dirty="0">
              <a:latin typeface="Times New Roman" panose="02020603050405020304" pitchFamily="18" charset="0"/>
              <a:cs typeface="Times New Roman" panose="02020603050405020304" pitchFamily="18" charset="0"/>
            </a:endParaRPr>
          </a:p>
        </p:txBody>
      </p:sp>
      <p:grpSp>
        <p:nvGrpSpPr>
          <p:cNvPr id="13" name="组合 12"/>
          <p:cNvGrpSpPr/>
          <p:nvPr/>
        </p:nvGrpSpPr>
        <p:grpSpPr>
          <a:xfrm>
            <a:off x="3347864" y="999273"/>
            <a:ext cx="4613741" cy="3131262"/>
            <a:chOff x="2699792" y="1040381"/>
            <a:chExt cx="4613741" cy="3131262"/>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9792" y="1040381"/>
              <a:ext cx="4613741" cy="31312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直接箭头连接符 4"/>
            <p:cNvCxnSpPr/>
            <p:nvPr/>
          </p:nvCxnSpPr>
          <p:spPr>
            <a:xfrm flipV="1">
              <a:off x="4096323" y="2564904"/>
              <a:ext cx="0" cy="117067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289088" y="2236222"/>
              <a:ext cx="1610377"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Binding energy</a:t>
              </a:r>
              <a:endParaRPr lang="zh-CN" altLang="en-US" dirty="0">
                <a:latin typeface="Times New Roman" panose="02020603050405020304" pitchFamily="18" charset="0"/>
                <a:cs typeface="Times New Roman" panose="02020603050405020304" pitchFamily="18" charset="0"/>
              </a:endParaRPr>
            </a:p>
          </p:txBody>
        </p:sp>
        <p:cxnSp>
          <p:nvCxnSpPr>
            <p:cNvPr id="11" name="直接连接符 10"/>
            <p:cNvCxnSpPr/>
            <p:nvPr/>
          </p:nvCxnSpPr>
          <p:spPr>
            <a:xfrm>
              <a:off x="3275856" y="2564904"/>
              <a:ext cx="3528392"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4" name="AutoShape 4" descr="http://t1.baidu.com/it/u=2132158418,102833770&amp;fm=21&amp;gp=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632" y="1476046"/>
            <a:ext cx="1524000" cy="2095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8"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77273" y="4617566"/>
            <a:ext cx="1428750" cy="1428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9" name="矩形标注 18"/>
          <p:cNvSpPr/>
          <p:nvPr/>
        </p:nvSpPr>
        <p:spPr>
          <a:xfrm>
            <a:off x="3825198" y="4484216"/>
            <a:ext cx="4227513" cy="1778000"/>
          </a:xfrm>
          <a:prstGeom prst="wedgeRectCallout">
            <a:avLst>
              <a:gd name="adj1" fmla="val -67329"/>
              <a:gd name="adj2" fmla="val 14616"/>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t>我做了这么久计算和有机机理，对化学理解就是“能量和电子的分配”</a:t>
            </a:r>
          </a:p>
        </p:txBody>
      </p:sp>
      <p:sp>
        <p:nvSpPr>
          <p:cNvPr id="12" name="灯片编号占位符 11"/>
          <p:cNvSpPr>
            <a:spLocks noGrp="1"/>
          </p:cNvSpPr>
          <p:nvPr>
            <p:ph type="sldNum" sz="quarter" idx="12"/>
          </p:nvPr>
        </p:nvSpPr>
        <p:spPr/>
        <p:txBody>
          <a:bodyPr/>
          <a:lstStyle/>
          <a:p>
            <a:fld id="{0C913308-F349-4B6D-A68A-DD1791B4A57B}" type="slidenum">
              <a:rPr lang="zh-CN" altLang="en-US" smtClean="0"/>
              <a:pPr/>
              <a:t>3</a:t>
            </a:fld>
            <a:endParaRPr lang="zh-CN" altLang="en-US" dirty="0"/>
          </a:p>
        </p:txBody>
      </p:sp>
    </p:spTree>
    <p:extLst>
      <p:ext uri="{BB962C8B-B14F-4D97-AF65-F5344CB8AC3E}">
        <p14:creationId xmlns:p14="http://schemas.microsoft.com/office/powerpoint/2010/main" xmlns="" val="385606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478" y="116632"/>
            <a:ext cx="1569660"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P</a:t>
            </a:r>
            <a:r>
              <a:rPr lang="en-US" altLang="zh-CN" sz="3600" dirty="0" smtClean="0">
                <a:latin typeface="Times New Roman" panose="02020603050405020304" pitchFamily="18" charset="0"/>
                <a:cs typeface="Times New Roman" panose="02020603050405020304" pitchFamily="18" charset="0"/>
              </a:rPr>
              <a:t>reface</a:t>
            </a:r>
            <a:endParaRPr lang="zh-CN" altLang="en-US" sz="3600" dirty="0">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2596668417"/>
              </p:ext>
            </p:extLst>
          </p:nvPr>
        </p:nvGraphicFramePr>
        <p:xfrm>
          <a:off x="1835696" y="3336156"/>
          <a:ext cx="5864225" cy="1193800"/>
        </p:xfrm>
        <a:graphic>
          <a:graphicData uri="http://schemas.openxmlformats.org/presentationml/2006/ole">
            <p:oleObj spid="_x0000_s5176" name="CS ChemDraw Drawing" r:id="rId4" imgW="5864072" imgH="1194203" progId="ChemDraw.Document.6.0">
              <p:embed/>
            </p:oleObj>
          </a:graphicData>
        </a:graphic>
      </p:graphicFrame>
      <p:sp>
        <p:nvSpPr>
          <p:cNvPr id="4" name="图文框 3"/>
          <p:cNvSpPr/>
          <p:nvPr/>
        </p:nvSpPr>
        <p:spPr>
          <a:xfrm>
            <a:off x="3863486" y="3192140"/>
            <a:ext cx="1212570" cy="1440160"/>
          </a:xfrm>
          <a:prstGeom prst="frame">
            <a:avLst>
              <a:gd name="adj1" fmla="val 4821"/>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矩形 4"/>
          <p:cNvSpPr/>
          <p:nvPr/>
        </p:nvSpPr>
        <p:spPr>
          <a:xfrm>
            <a:off x="255828" y="1236815"/>
            <a:ext cx="8640960" cy="1200329"/>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in organometallic </a:t>
            </a:r>
            <a:r>
              <a:rPr lang="en-US" altLang="zh-CN" dirty="0" smtClean="0">
                <a:latin typeface="Times New Roman" panose="02020603050405020304" pitchFamily="18" charset="0"/>
                <a:cs typeface="Times New Roman" panose="02020603050405020304" pitchFamily="18" charset="0"/>
              </a:rPr>
              <a:t>reactions,  the </a:t>
            </a:r>
            <a:r>
              <a:rPr lang="en-US" altLang="zh-CN" dirty="0">
                <a:latin typeface="Times New Roman" panose="02020603050405020304" pitchFamily="18" charset="0"/>
                <a:cs typeface="Times New Roman" panose="02020603050405020304" pitchFamily="18" charset="0"/>
              </a:rPr>
              <a:t>key </a:t>
            </a:r>
            <a:r>
              <a:rPr lang="en-US" altLang="zh-CN" dirty="0">
                <a:solidFill>
                  <a:srgbClr val="FF0000"/>
                </a:solidFill>
                <a:latin typeface="Times New Roman" panose="02020603050405020304" pitchFamily="18" charset="0"/>
                <a:cs typeface="Times New Roman" panose="02020603050405020304" pitchFamily="18" charset="0"/>
              </a:rPr>
              <a:t>reactive </a:t>
            </a:r>
            <a:r>
              <a:rPr lang="en-US" altLang="zh-CN" dirty="0" smtClean="0">
                <a:solidFill>
                  <a:srgbClr val="FF0000"/>
                </a:solidFill>
                <a:latin typeface="Times New Roman" panose="02020603050405020304" pitchFamily="18" charset="0"/>
                <a:cs typeface="Times New Roman" panose="02020603050405020304" pitchFamily="18" charset="0"/>
              </a:rPr>
              <a:t>intermediates </a:t>
            </a:r>
            <a:r>
              <a:rPr lang="en-US" altLang="zh-CN" dirty="0" smtClean="0">
                <a:latin typeface="Times New Roman" panose="02020603050405020304" pitchFamily="18" charset="0"/>
                <a:cs typeface="Times New Roman" panose="02020603050405020304" pitchFamily="18" charset="0"/>
              </a:rPr>
              <a:t>are </a:t>
            </a:r>
            <a:r>
              <a:rPr lang="en-US" altLang="zh-CN" dirty="0" err="1">
                <a:latin typeface="Times New Roman" panose="02020603050405020304" pitchFamily="18" charset="0"/>
                <a:cs typeface="Times New Roman" panose="02020603050405020304" pitchFamily="18" charset="0"/>
              </a:rPr>
              <a:t>coordinatively</a:t>
            </a:r>
            <a:r>
              <a:rPr lang="en-US" altLang="zh-CN" dirty="0">
                <a:latin typeface="Times New Roman" panose="02020603050405020304" pitchFamily="18" charset="0"/>
                <a:cs typeface="Times New Roman" panose="02020603050405020304" pitchFamily="18" charset="0"/>
              </a:rPr>
              <a:t> unsaturated transition </a:t>
            </a:r>
            <a:r>
              <a:rPr lang="en-US" altLang="zh-CN" dirty="0" smtClean="0">
                <a:latin typeface="Times New Roman" panose="02020603050405020304" pitchFamily="18" charset="0"/>
                <a:cs typeface="Times New Roman" panose="02020603050405020304" pitchFamily="18" charset="0"/>
              </a:rPr>
              <a:t>metal–ligand complexes </a:t>
            </a:r>
            <a:r>
              <a:rPr lang="en-US" altLang="zh-CN" dirty="0">
                <a:latin typeface="Times New Roman" panose="02020603050405020304" pitchFamily="18" charset="0"/>
                <a:cs typeface="Times New Roman" panose="02020603050405020304" pitchFamily="18" charset="0"/>
              </a:rPr>
              <a:t>that have an open site </a:t>
            </a:r>
            <a:r>
              <a:rPr lang="en-US" altLang="zh-CN" dirty="0" smtClean="0">
                <a:latin typeface="Times New Roman" panose="02020603050405020304" pitchFamily="18" charset="0"/>
                <a:cs typeface="Times New Roman" panose="02020603050405020304" pitchFamily="18" charset="0"/>
              </a:rPr>
              <a:t>by </a:t>
            </a:r>
            <a:r>
              <a:rPr lang="en-US" altLang="zh-CN" dirty="0">
                <a:latin typeface="Times New Roman" panose="02020603050405020304" pitchFamily="18" charset="0"/>
                <a:cs typeface="Times New Roman" panose="02020603050405020304" pitchFamily="18" charset="0"/>
              </a:rPr>
              <a:t>loss of one or more </a:t>
            </a:r>
            <a:r>
              <a:rPr lang="en-US" altLang="zh-CN" dirty="0" smtClean="0">
                <a:latin typeface="Times New Roman" panose="02020603050405020304" pitchFamily="18" charset="0"/>
                <a:cs typeface="Times New Roman" panose="02020603050405020304" pitchFamily="18" charset="0"/>
              </a:rPr>
              <a:t>ligands.</a:t>
            </a:r>
          </a:p>
          <a:p>
            <a:endParaRPr lang="en-US" altLang="zh-CN" dirty="0">
              <a:latin typeface="Times New Roman" panose="02020603050405020304" pitchFamily="18" charset="0"/>
              <a:cs typeface="Times New Roman" panose="02020603050405020304" pitchFamily="18" charset="0"/>
            </a:endParaRPr>
          </a:p>
          <a:p>
            <a:r>
              <a:rPr lang="en-US" altLang="zh-CN" dirty="0" smtClean="0">
                <a:latin typeface="Times New Roman" panose="02020603050405020304" pitchFamily="18" charset="0"/>
                <a:cs typeface="Times New Roman" panose="02020603050405020304" pitchFamily="18" charset="0"/>
              </a:rPr>
              <a:t>            These </a:t>
            </a:r>
            <a:r>
              <a:rPr lang="en-US" altLang="zh-CN" dirty="0">
                <a:solidFill>
                  <a:srgbClr val="FF0000"/>
                </a:solidFill>
                <a:latin typeface="Times New Roman" panose="02020603050405020304" pitchFamily="18" charset="0"/>
                <a:cs typeface="Times New Roman" panose="02020603050405020304" pitchFamily="18" charset="0"/>
              </a:rPr>
              <a:t>unsaturated </a:t>
            </a:r>
            <a:r>
              <a:rPr lang="en-US" altLang="zh-CN" dirty="0" smtClean="0">
                <a:solidFill>
                  <a:srgbClr val="FF0000"/>
                </a:solidFill>
                <a:latin typeface="Times New Roman" panose="02020603050405020304" pitchFamily="18" charset="0"/>
                <a:cs typeface="Times New Roman" panose="02020603050405020304" pitchFamily="18" charset="0"/>
              </a:rPr>
              <a:t>intermediates </a:t>
            </a:r>
            <a:r>
              <a:rPr lang="en-US" altLang="zh-CN" dirty="0" smtClean="0">
                <a:latin typeface="Times New Roman" panose="02020603050405020304" pitchFamily="18" charset="0"/>
                <a:cs typeface="Times New Roman" panose="02020603050405020304" pitchFamily="18" charset="0"/>
              </a:rPr>
              <a:t>are </a:t>
            </a:r>
            <a:r>
              <a:rPr lang="en-US" altLang="zh-CN" dirty="0">
                <a:latin typeface="Times New Roman" panose="02020603050405020304" pitchFamily="18" charset="0"/>
                <a:cs typeface="Times New Roman" panose="02020603050405020304" pitchFamily="18" charset="0"/>
              </a:rPr>
              <a:t>good </a:t>
            </a:r>
            <a:r>
              <a:rPr lang="en-US" altLang="zh-CN" dirty="0" smtClean="0">
                <a:latin typeface="Times New Roman" panose="02020603050405020304" pitchFamily="18" charset="0"/>
                <a:cs typeface="Times New Roman" panose="02020603050405020304" pitchFamily="18" charset="0"/>
              </a:rPr>
              <a:t>catalysts </a:t>
            </a:r>
            <a:r>
              <a:rPr lang="en-US" altLang="zh-CN" dirty="0">
                <a:latin typeface="Times New Roman" panose="02020603050405020304" pitchFamily="18" charset="0"/>
                <a:cs typeface="Times New Roman" panose="02020603050405020304" pitchFamily="18" charset="0"/>
              </a:rPr>
              <a:t>because they </a:t>
            </a:r>
            <a:r>
              <a:rPr lang="en-US" altLang="zh-CN" dirty="0" smtClean="0">
                <a:latin typeface="Times New Roman" panose="02020603050405020304" pitchFamily="18" charset="0"/>
                <a:cs typeface="Times New Roman" panose="02020603050405020304" pitchFamily="18" charset="0"/>
              </a:rPr>
              <a:t>are reactive</a:t>
            </a:r>
            <a:endParaRPr lang="zh-CN" altLang="en-US" dirty="0">
              <a:latin typeface="Times New Roman" panose="02020603050405020304" pitchFamily="18" charset="0"/>
              <a:cs typeface="Times New Roman" panose="02020603050405020304" pitchFamily="18" charset="0"/>
            </a:endParaRPr>
          </a:p>
        </p:txBody>
      </p:sp>
      <p:sp>
        <p:nvSpPr>
          <p:cNvPr id="6" name="下箭头 5"/>
          <p:cNvSpPr/>
          <p:nvPr/>
        </p:nvSpPr>
        <p:spPr>
          <a:xfrm>
            <a:off x="4355976" y="2437144"/>
            <a:ext cx="220332" cy="631816"/>
          </a:xfrm>
          <a:prstGeom prst="down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2796264" y="4887747"/>
            <a:ext cx="3560088"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But transient </a:t>
            </a:r>
            <a:r>
              <a:rPr lang="en-US" altLang="zh-CN" dirty="0">
                <a:latin typeface="Times New Roman" panose="02020603050405020304" pitchFamily="18" charset="0"/>
                <a:cs typeface="Times New Roman" panose="02020603050405020304" pitchFamily="18" charset="0"/>
              </a:rPr>
              <a:t>and </a:t>
            </a:r>
            <a:r>
              <a:rPr lang="en-US" altLang="zh-CN" dirty="0" smtClean="0">
                <a:latin typeface="Times New Roman" panose="02020603050405020304" pitchFamily="18" charset="0"/>
                <a:cs typeface="Times New Roman" panose="02020603050405020304" pitchFamily="18" charset="0"/>
              </a:rPr>
              <a:t>difficult to </a:t>
            </a:r>
            <a:r>
              <a:rPr lang="en-US" altLang="zh-CN" dirty="0">
                <a:latin typeface="Times New Roman" panose="02020603050405020304" pitchFamily="18" charset="0"/>
                <a:cs typeface="Times New Roman" panose="02020603050405020304" pitchFamily="18" charset="0"/>
              </a:rPr>
              <a:t>study</a:t>
            </a:r>
            <a:endParaRPr lang="zh-CN" altLang="en-US" dirty="0">
              <a:latin typeface="Times New Roman" panose="02020603050405020304" pitchFamily="18" charset="0"/>
              <a:cs typeface="Times New Roman" panose="02020603050405020304" pitchFamily="18" charset="0"/>
            </a:endParaRPr>
          </a:p>
        </p:txBody>
      </p:sp>
      <p:sp>
        <p:nvSpPr>
          <p:cNvPr id="8" name="TextBox 7"/>
          <p:cNvSpPr txBox="1"/>
          <p:nvPr/>
        </p:nvSpPr>
        <p:spPr>
          <a:xfrm>
            <a:off x="971600" y="5845914"/>
            <a:ext cx="7628540"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such information would enable predictions of the feasibility of desired reaction</a:t>
            </a:r>
            <a:endParaRPr lang="zh-CN" altLang="en-US" dirty="0">
              <a:latin typeface="Times New Roman" panose="02020603050405020304" pitchFamily="18" charset="0"/>
              <a:cs typeface="Times New Roman" panose="02020603050405020304" pitchFamily="18" charset="0"/>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4</a:t>
            </a:fld>
            <a:endParaRPr lang="zh-CN" altLang="en-US" dirty="0"/>
          </a:p>
        </p:txBody>
      </p:sp>
    </p:spTree>
    <p:extLst>
      <p:ext uri="{BB962C8B-B14F-4D97-AF65-F5344CB8AC3E}">
        <p14:creationId xmlns:p14="http://schemas.microsoft.com/office/powerpoint/2010/main" xmlns="" val="359277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478" y="116632"/>
            <a:ext cx="1569660"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P</a:t>
            </a:r>
            <a:r>
              <a:rPr lang="en-US" altLang="zh-CN" sz="3600" dirty="0" smtClean="0">
                <a:latin typeface="Times New Roman" panose="02020603050405020304" pitchFamily="18" charset="0"/>
                <a:cs typeface="Times New Roman" panose="02020603050405020304" pitchFamily="18" charset="0"/>
              </a:rPr>
              <a:t>reface</a:t>
            </a:r>
            <a:endParaRPr lang="zh-CN" altLang="en-US" sz="36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815107" y="980728"/>
            <a:ext cx="6724148" cy="5724644"/>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The methods to get the binding energy:</a:t>
            </a:r>
          </a:p>
          <a:p>
            <a:pPr marL="800100" lvl="1" indent="-342900">
              <a:lnSpc>
                <a:spcPct val="150000"/>
              </a:lnSpc>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photoelectron spectroscopy</a:t>
            </a:r>
          </a:p>
          <a:p>
            <a:pPr marL="800100" lvl="1" indent="-342900">
              <a:lnSpc>
                <a:spcPct val="150000"/>
              </a:lnSpc>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Time</a:t>
            </a:r>
            <a:r>
              <a:rPr lang="zh-CN" altLang="en-US" sz="2400"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resolved </a:t>
            </a:r>
            <a:r>
              <a:rPr lang="en-US" altLang="zh-CN" sz="2400" dirty="0">
                <a:latin typeface="Times New Roman" panose="02020603050405020304" pitchFamily="18" charset="0"/>
                <a:cs typeface="Times New Roman" panose="02020603050405020304" pitchFamily="18" charset="0"/>
              </a:rPr>
              <a:t>infrared </a:t>
            </a:r>
            <a:r>
              <a:rPr lang="en-US" altLang="zh-CN" sz="2400" dirty="0" smtClean="0">
                <a:latin typeface="Times New Roman" panose="02020603050405020304" pitchFamily="18" charset="0"/>
                <a:cs typeface="Times New Roman" panose="02020603050405020304" pitchFamily="18" charset="0"/>
              </a:rPr>
              <a:t>spectroscopy</a:t>
            </a:r>
          </a:p>
          <a:p>
            <a:pPr marL="800100" lvl="1" indent="-342900">
              <a:lnSpc>
                <a:spcPct val="150000"/>
              </a:lnSpc>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ion </a:t>
            </a:r>
            <a:r>
              <a:rPr lang="en-US" altLang="zh-CN" sz="2400" dirty="0">
                <a:latin typeface="Times New Roman" panose="02020603050405020304" pitchFamily="18" charset="0"/>
                <a:cs typeface="Times New Roman" panose="02020603050405020304" pitchFamily="18" charset="0"/>
              </a:rPr>
              <a:t>beam studies of endothermic </a:t>
            </a:r>
            <a:r>
              <a:rPr lang="en-US" altLang="zh-CN" sz="2400" dirty="0" smtClean="0">
                <a:latin typeface="Times New Roman" panose="02020603050405020304" pitchFamily="18" charset="0"/>
                <a:cs typeface="Times New Roman" panose="02020603050405020304" pitchFamily="18" charset="0"/>
              </a:rPr>
              <a:t>reactions</a:t>
            </a:r>
          </a:p>
          <a:p>
            <a:pPr marL="800100" lvl="1" indent="-342900">
              <a:lnSpc>
                <a:spcPct val="150000"/>
              </a:lnSpc>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flowing </a:t>
            </a:r>
            <a:r>
              <a:rPr lang="en-US" altLang="zh-CN" sz="2400" dirty="0" smtClean="0">
                <a:latin typeface="Times New Roman" panose="02020603050405020304" pitchFamily="18" charset="0"/>
                <a:cs typeface="Times New Roman" panose="02020603050405020304" pitchFamily="18" charset="0"/>
              </a:rPr>
              <a:t>afterglow</a:t>
            </a:r>
          </a:p>
          <a:p>
            <a:pPr marL="800100" lvl="1" indent="-342900">
              <a:lnSpc>
                <a:spcPct val="150000"/>
              </a:lnSpc>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kinetic </a:t>
            </a:r>
            <a:r>
              <a:rPr lang="en-US" altLang="zh-CN" sz="2400" dirty="0">
                <a:latin typeface="Times New Roman" panose="02020603050405020304" pitchFamily="18" charset="0"/>
                <a:cs typeface="Times New Roman" panose="02020603050405020304" pitchFamily="18" charset="0"/>
              </a:rPr>
              <a:t>energy release </a:t>
            </a:r>
            <a:r>
              <a:rPr lang="en-US" altLang="zh-CN" sz="2400" dirty="0" smtClean="0">
                <a:latin typeface="Times New Roman" panose="02020603050405020304" pitchFamily="18" charset="0"/>
                <a:cs typeface="Times New Roman" panose="02020603050405020304" pitchFamily="18" charset="0"/>
              </a:rPr>
              <a:t>distributions</a:t>
            </a:r>
          </a:p>
          <a:p>
            <a:pPr marL="800100" lvl="1" indent="-342900">
              <a:lnSpc>
                <a:spcPct val="150000"/>
              </a:lnSpc>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Energy</a:t>
            </a:r>
            <a:r>
              <a:rPr lang="zh-CN" altLang="en-US" sz="2400"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resolved collision</a:t>
            </a:r>
            <a:r>
              <a:rPr lang="zh-CN" altLang="en-US"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induced </a:t>
            </a:r>
            <a:r>
              <a:rPr lang="en-US" altLang="zh-CN" sz="2400" dirty="0">
                <a:latin typeface="Times New Roman" panose="02020603050405020304" pitchFamily="18" charset="0"/>
                <a:cs typeface="Times New Roman" panose="02020603050405020304" pitchFamily="18" charset="0"/>
              </a:rPr>
              <a:t>dissociation</a:t>
            </a:r>
            <a:endParaRPr lang="en-US" altLang="zh-CN" sz="2400" dirty="0" smtClean="0">
              <a:latin typeface="Times New Roman" panose="02020603050405020304" pitchFamily="18" charset="0"/>
              <a:cs typeface="Times New Roman" panose="02020603050405020304" pitchFamily="18" charset="0"/>
            </a:endParaRPr>
          </a:p>
          <a:p>
            <a:pPr marL="800100" lvl="1" indent="-342900">
              <a:lnSpc>
                <a:spcPct val="150000"/>
              </a:lnSpc>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1aser-powered homogeneous pyrolysis</a:t>
            </a:r>
          </a:p>
          <a:p>
            <a:pPr marL="800100" lvl="1" indent="-342900">
              <a:lnSpc>
                <a:spcPct val="150000"/>
              </a:lnSpc>
              <a:buFont typeface="Wingdings" panose="05000000000000000000" pitchFamily="2" charset="2"/>
              <a:buChar char="Ø"/>
            </a:pPr>
            <a:r>
              <a:rPr lang="en-US" altLang="zh-CN" sz="2400" dirty="0" smtClean="0">
                <a:latin typeface="Times New Roman" panose="02020603050405020304" pitchFamily="18" charset="0"/>
                <a:cs typeface="Times New Roman" panose="02020603050405020304" pitchFamily="18" charset="0"/>
              </a:rPr>
              <a:t>guided </a:t>
            </a:r>
            <a:r>
              <a:rPr lang="en-US" altLang="zh-CN" sz="2400" dirty="0">
                <a:latin typeface="Times New Roman" panose="02020603050405020304" pitchFamily="18" charset="0"/>
                <a:cs typeface="Times New Roman" panose="02020603050405020304" pitchFamily="18" charset="0"/>
              </a:rPr>
              <a:t>ion beam mass </a:t>
            </a:r>
            <a:r>
              <a:rPr lang="en-US" altLang="zh-CN" sz="2400" dirty="0" smtClean="0">
                <a:latin typeface="Times New Roman" panose="02020603050405020304" pitchFamily="18" charset="0"/>
                <a:cs typeface="Times New Roman" panose="02020603050405020304" pitchFamily="18" charset="0"/>
              </a:rPr>
              <a:t>spectrometry</a:t>
            </a:r>
          </a:p>
          <a:p>
            <a:pPr marL="800100" lvl="1" indent="-342900">
              <a:lnSpc>
                <a:spcPct val="150000"/>
              </a:lnSpc>
              <a:buFont typeface="Wingdings" panose="05000000000000000000" pitchFamily="2" charset="2"/>
              <a:buChar char="Ø"/>
            </a:pPr>
            <a:r>
              <a:rPr lang="en-US" altLang="zh-CN" sz="2400" dirty="0">
                <a:latin typeface="Times New Roman" panose="02020603050405020304" pitchFamily="18" charset="0"/>
                <a:cs typeface="Times New Roman" panose="02020603050405020304" pitchFamily="18" charset="0"/>
              </a:rPr>
              <a:t>Quantum </a:t>
            </a:r>
            <a:r>
              <a:rPr lang="en-US" altLang="zh-CN" sz="2400" dirty="0" smtClean="0">
                <a:latin typeface="Times New Roman" panose="02020603050405020304" pitchFamily="18" charset="0"/>
                <a:cs typeface="Times New Roman" panose="02020603050405020304" pitchFamily="18" charset="0"/>
              </a:rPr>
              <a:t>chemistry……</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a:t>
            </a:fld>
            <a:endParaRPr lang="zh-CN" altLang="en-US" dirty="0"/>
          </a:p>
        </p:txBody>
      </p:sp>
    </p:spTree>
    <p:extLst>
      <p:ext uri="{BB962C8B-B14F-4D97-AF65-F5344CB8AC3E}">
        <p14:creationId xmlns:p14="http://schemas.microsoft.com/office/powerpoint/2010/main" xmlns="" val="315736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8" end="8"/>
                                            </p:txEl>
                                          </p:spTgt>
                                        </p:tgtEl>
                                        <p:attrNameLst>
                                          <p:attrName>style.color</p:attrName>
                                        </p:attrNameLst>
                                      </p:cBhvr>
                                      <p:to>
                                        <p:clrVal>
                                          <a:schemeClr val="accent2"/>
                                        </p:clrVal>
                                      </p:to>
                                    </p:set>
                                    <p:set>
                                      <p:cBhvr>
                                        <p:cTn id="7" dur="500" fill="hold"/>
                                        <p:tgtEl>
                                          <p:spTgt spid="3">
                                            <p:txEl>
                                              <p:pRg st="8" end="8"/>
                                            </p:txEl>
                                          </p:spTgt>
                                        </p:tgtEl>
                                        <p:attrNameLst>
                                          <p:attrName>fillcolor</p:attrName>
                                        </p:attrNameLst>
                                      </p:cBhvr>
                                      <p:to>
                                        <p:clrVal>
                                          <a:schemeClr val="accent2"/>
                                        </p:clrVal>
                                      </p:to>
                                    </p:set>
                                    <p:set>
                                      <p:cBhvr>
                                        <p:cTn id="8" dur="500" fill="hold"/>
                                        <p:tgtEl>
                                          <p:spTgt spid="3">
                                            <p:txEl>
                                              <p:pRg st="8" end="8"/>
                                            </p:txEl>
                                          </p:spTgt>
                                        </p:tgtEl>
                                        <p:attrNameLst>
                                          <p:attrName>fill.type</p:attrName>
                                        </p:attrNameLst>
                                      </p:cBhvr>
                                      <p:to>
                                        <p:strVal val="solid"/>
                                      </p:to>
                                    </p:set>
                                  </p:childTnLst>
                                </p:cTn>
                              </p:par>
                              <p:par>
                                <p:cTn id="9" presetID="16" presetClass="emph" presetSubtype="0" fill="hold" nodeType="withEffect">
                                  <p:stCondLst>
                                    <p:cond delay="0"/>
                                  </p:stCondLst>
                                  <p:iterate type="lt">
                                    <p:tmPct val="4000"/>
                                  </p:iterate>
                                  <p:childTnLst>
                                    <p:set>
                                      <p:cBhvr override="childStyle">
                                        <p:cTn id="10" dur="500" fill="hold"/>
                                        <p:tgtEl>
                                          <p:spTgt spid="3">
                                            <p:txEl>
                                              <p:pRg st="9" end="9"/>
                                            </p:txEl>
                                          </p:spTgt>
                                        </p:tgtEl>
                                        <p:attrNameLst>
                                          <p:attrName>style.color</p:attrName>
                                        </p:attrNameLst>
                                      </p:cBhvr>
                                      <p:to>
                                        <p:clrVal>
                                          <a:schemeClr val="accent2"/>
                                        </p:clrVal>
                                      </p:to>
                                    </p:set>
                                    <p:set>
                                      <p:cBhvr>
                                        <p:cTn id="11" dur="500" fill="hold"/>
                                        <p:tgtEl>
                                          <p:spTgt spid="3">
                                            <p:txEl>
                                              <p:pRg st="9" end="9"/>
                                            </p:txEl>
                                          </p:spTgt>
                                        </p:tgtEl>
                                        <p:attrNameLst>
                                          <p:attrName>fillcolor</p:attrName>
                                        </p:attrNameLst>
                                      </p:cBhvr>
                                      <p:to>
                                        <p:clrVal>
                                          <a:schemeClr val="accent2"/>
                                        </p:clrVal>
                                      </p:to>
                                    </p:set>
                                    <p:set>
                                      <p:cBhvr>
                                        <p:cTn id="12" dur="500" fill="hold"/>
                                        <p:tgtEl>
                                          <p:spTgt spid="3">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1478" y="116632"/>
            <a:ext cx="1569660" cy="646331"/>
          </a:xfrm>
          <a:prstGeom prst="rect">
            <a:avLst/>
          </a:prstGeom>
          <a:noFill/>
        </p:spPr>
        <p:txBody>
          <a:bodyPr wrap="none" rtlCol="0">
            <a:spAutoFit/>
          </a:bodyPr>
          <a:lstStyle/>
          <a:p>
            <a:r>
              <a:rPr lang="en-US" altLang="zh-CN" sz="3600" dirty="0">
                <a:latin typeface="Times New Roman" panose="02020603050405020304" pitchFamily="18" charset="0"/>
                <a:cs typeface="Times New Roman" panose="02020603050405020304" pitchFamily="18" charset="0"/>
              </a:rPr>
              <a:t>O</a:t>
            </a:r>
            <a:r>
              <a:rPr lang="en-US" altLang="zh-CN" sz="3600" dirty="0" smtClean="0">
                <a:latin typeface="Times New Roman" panose="02020603050405020304" pitchFamily="18" charset="0"/>
                <a:cs typeface="Times New Roman" panose="02020603050405020304" pitchFamily="18" charset="0"/>
              </a:rPr>
              <a:t>utline</a:t>
            </a:r>
            <a:endParaRPr lang="zh-CN" alt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056227" y="836712"/>
            <a:ext cx="5280613" cy="6832640"/>
          </a:xfrm>
          <a:prstGeom prst="rect">
            <a:avLst/>
          </a:prstGeom>
          <a:noFill/>
        </p:spPr>
        <p:txBody>
          <a:bodyPr wrap="none" rtlCol="0">
            <a:spAutoFit/>
          </a:bodyPr>
          <a:lstStyle/>
          <a:p>
            <a:pPr marL="342900" indent="-342900">
              <a:buFont typeface="Wingdings" panose="05000000000000000000" pitchFamily="2" charset="2"/>
              <a:buChar char="Ø"/>
            </a:pPr>
            <a:r>
              <a:rPr lang="en-US" altLang="zh-CN" sz="2400" dirty="0" smtClean="0"/>
              <a:t>Kinetic theory of gases</a:t>
            </a:r>
          </a:p>
          <a:p>
            <a:r>
              <a:rPr lang="en-US" altLang="zh-CN" sz="2400" dirty="0" smtClean="0"/>
              <a:t>	</a:t>
            </a:r>
            <a:r>
              <a:rPr lang="en-US" altLang="zh-CN" sz="2400" dirty="0" err="1">
                <a:cs typeface="Times New Roman" panose="02020603050405020304" pitchFamily="18" charset="0"/>
              </a:rPr>
              <a:t>maxwell</a:t>
            </a:r>
            <a:r>
              <a:rPr lang="en-US" altLang="zh-CN" sz="2400" dirty="0">
                <a:cs typeface="Times New Roman" panose="02020603050405020304" pitchFamily="18" charset="0"/>
              </a:rPr>
              <a:t> </a:t>
            </a:r>
            <a:r>
              <a:rPr lang="en-US" altLang="zh-CN" sz="2400" b="1" dirty="0">
                <a:solidFill>
                  <a:srgbClr val="FF0000"/>
                </a:solidFill>
                <a:cs typeface="Times New Roman" panose="02020603050405020304" pitchFamily="18" charset="0"/>
              </a:rPr>
              <a:t>speed</a:t>
            </a:r>
            <a:r>
              <a:rPr lang="en-US" altLang="zh-CN" sz="2400" dirty="0">
                <a:cs typeface="Times New Roman" panose="02020603050405020304" pitchFamily="18" charset="0"/>
              </a:rPr>
              <a:t> </a:t>
            </a:r>
            <a:r>
              <a:rPr lang="en-US" altLang="zh-CN" sz="2400" dirty="0" smtClean="0">
                <a:cs typeface="Times New Roman" panose="02020603050405020304" pitchFamily="18" charset="0"/>
              </a:rPr>
              <a:t>distribution</a:t>
            </a:r>
          </a:p>
          <a:p>
            <a:r>
              <a:rPr lang="en-US" altLang="zh-CN" sz="2400" b="1" dirty="0" smtClean="0">
                <a:solidFill>
                  <a:srgbClr val="FF0000"/>
                </a:solidFill>
                <a:cs typeface="Times New Roman" panose="02020603050405020304" pitchFamily="18" charset="0"/>
              </a:rPr>
              <a:t>	Classic</a:t>
            </a:r>
            <a:r>
              <a:rPr lang="en-US" altLang="zh-CN" sz="2400" dirty="0" smtClean="0">
                <a:cs typeface="Times New Roman" panose="02020603050405020304" pitchFamily="18" charset="0"/>
              </a:rPr>
              <a:t> </a:t>
            </a:r>
            <a:r>
              <a:rPr lang="en-US" altLang="zh-CN" sz="2400" dirty="0">
                <a:cs typeface="Times New Roman" panose="02020603050405020304" pitchFamily="18" charset="0"/>
              </a:rPr>
              <a:t>Collision </a:t>
            </a:r>
            <a:r>
              <a:rPr lang="en-US" altLang="zh-CN" sz="2400" dirty="0" smtClean="0">
                <a:cs typeface="Times New Roman" panose="02020603050405020304" pitchFamily="18" charset="0"/>
              </a:rPr>
              <a:t>Theory</a:t>
            </a:r>
          </a:p>
          <a:p>
            <a:r>
              <a:rPr lang="en-US" altLang="zh-CN" sz="2400" dirty="0">
                <a:cs typeface="Times New Roman" panose="02020603050405020304" pitchFamily="18" charset="0"/>
              </a:rPr>
              <a:t>	</a:t>
            </a:r>
            <a:r>
              <a:rPr lang="en-US" altLang="zh-CN" sz="2400" dirty="0" smtClean="0">
                <a:cs typeface="Times New Roman" panose="02020603050405020304" pitchFamily="18" charset="0"/>
              </a:rPr>
              <a:t>	cross section</a:t>
            </a:r>
          </a:p>
          <a:p>
            <a:pPr marL="342900" indent="-342900">
              <a:buFont typeface="Wingdings" panose="05000000000000000000" pitchFamily="2" charset="2"/>
              <a:buChar char="Ø"/>
            </a:pPr>
            <a:r>
              <a:rPr lang="en-US" altLang="zh-CN" sz="2400" dirty="0">
                <a:cs typeface="Times New Roman" panose="02020603050405020304" pitchFamily="18" charset="0"/>
              </a:rPr>
              <a:t>Determination of cross section  by </a:t>
            </a:r>
            <a:r>
              <a:rPr lang="en-US" altLang="zh-CN" sz="2400" dirty="0" smtClean="0">
                <a:cs typeface="Times New Roman" panose="02020603050405020304" pitchFamily="18" charset="0"/>
              </a:rPr>
              <a:t>MS</a:t>
            </a:r>
          </a:p>
          <a:p>
            <a:r>
              <a:rPr lang="en-US" altLang="zh-CN" sz="2400" dirty="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threshold energy (</a:t>
            </a:r>
            <a:r>
              <a:rPr lang="zh-CN" altLang="en-US" sz="2400" dirty="0" smtClean="0">
                <a:latin typeface="Times New Roman" panose="02020603050405020304" pitchFamily="18" charset="0"/>
                <a:cs typeface="Times New Roman" panose="02020603050405020304" pitchFamily="18" charset="0"/>
              </a:rPr>
              <a:t>阈能</a:t>
            </a:r>
            <a:r>
              <a:rPr lang="en-US" altLang="zh-CN" sz="2400" dirty="0" smtClean="0">
                <a:latin typeface="Times New Roman" panose="02020603050405020304" pitchFamily="18" charset="0"/>
                <a:cs typeface="Times New Roman" panose="02020603050405020304" pitchFamily="18" charset="0"/>
              </a:rPr>
              <a:t>)</a:t>
            </a:r>
            <a:endParaRPr lang="en-US" altLang="zh-CN" sz="2400" dirty="0" smtClean="0">
              <a:cs typeface="Times New Roman" panose="02020603050405020304" pitchFamily="18" charset="0"/>
            </a:endParaRPr>
          </a:p>
          <a:p>
            <a:pPr marL="342900" indent="-342900">
              <a:buFont typeface="Wingdings" panose="05000000000000000000" pitchFamily="2" charset="2"/>
              <a:buChar char="Ø"/>
            </a:pPr>
            <a:r>
              <a:rPr lang="en-US" altLang="zh-CN" sz="2400" dirty="0" smtClean="0">
                <a:cs typeface="Times New Roman" panose="02020603050405020304" pitchFamily="18" charset="0"/>
              </a:rPr>
              <a:t>Determination </a:t>
            </a:r>
            <a:r>
              <a:rPr lang="en-US" altLang="zh-CN" sz="2400" dirty="0">
                <a:cs typeface="Times New Roman" panose="02020603050405020304" pitchFamily="18" charset="0"/>
              </a:rPr>
              <a:t>of Binding </a:t>
            </a:r>
            <a:r>
              <a:rPr lang="en-US" altLang="zh-CN" sz="2400" dirty="0" smtClean="0">
                <a:cs typeface="Times New Roman" panose="02020603050405020304" pitchFamily="18" charset="0"/>
              </a:rPr>
              <a:t>Energy</a:t>
            </a:r>
          </a:p>
          <a:p>
            <a:r>
              <a:rPr lang="en-US" altLang="zh-CN" sz="2400" dirty="0" smtClean="0">
                <a:cs typeface="Times New Roman" panose="02020603050405020304" pitchFamily="18" charset="0"/>
              </a:rPr>
              <a:t>	Doppler </a:t>
            </a:r>
            <a:r>
              <a:rPr lang="en-US" altLang="zh-CN" sz="2400" dirty="0">
                <a:cs typeface="Times New Roman" panose="02020603050405020304" pitchFamily="18" charset="0"/>
              </a:rPr>
              <a:t>broadening</a:t>
            </a:r>
            <a:endParaRPr lang="zh-CN" altLang="en-US" sz="2400" dirty="0">
              <a:cs typeface="Times New Roman" panose="02020603050405020304" pitchFamily="18" charset="0"/>
            </a:endParaRPr>
          </a:p>
          <a:p>
            <a:r>
              <a:rPr lang="en-US" altLang="zh-CN" sz="2400" dirty="0">
                <a:cs typeface="Times New Roman" panose="02020603050405020304" pitchFamily="18" charset="0"/>
              </a:rPr>
              <a:t>	the relative velocity </a:t>
            </a:r>
            <a:r>
              <a:rPr lang="en-US" altLang="zh-CN" sz="2400" dirty="0" smtClean="0">
                <a:cs typeface="Times New Roman" panose="02020603050405020304" pitchFamily="18" charset="0"/>
              </a:rPr>
              <a:t>distribution</a:t>
            </a:r>
          </a:p>
          <a:p>
            <a:r>
              <a:rPr lang="en-US" altLang="zh-CN" sz="2400" dirty="0">
                <a:cs typeface="Times New Roman" panose="02020603050405020304" pitchFamily="18" charset="0"/>
              </a:rPr>
              <a:t>	</a:t>
            </a:r>
            <a:r>
              <a:rPr lang="en-US" altLang="zh-CN" sz="2400" dirty="0" smtClean="0">
                <a:cs typeface="Times New Roman" panose="02020603050405020304" pitchFamily="18" charset="0"/>
              </a:rPr>
              <a:t>the models of cross section</a:t>
            </a:r>
          </a:p>
          <a:p>
            <a:pPr marL="342900" indent="-342900">
              <a:buFont typeface="Wingdings" panose="05000000000000000000" pitchFamily="2" charset="2"/>
              <a:buChar char="Ø"/>
            </a:pPr>
            <a:r>
              <a:rPr lang="en-US" altLang="zh-CN" sz="2400" dirty="0">
                <a:cs typeface="Times New Roman" panose="02020603050405020304" pitchFamily="18" charset="0"/>
              </a:rPr>
              <a:t>Equipment</a:t>
            </a:r>
            <a:endParaRPr lang="zh-CN" altLang="en-US" sz="2400" dirty="0">
              <a:cs typeface="Times New Roman" panose="02020603050405020304" pitchFamily="18" charset="0"/>
            </a:endParaRPr>
          </a:p>
          <a:p>
            <a:r>
              <a:rPr lang="en-US" altLang="zh-CN" sz="2400" dirty="0" smtClean="0">
                <a:cs typeface="Times New Roman" panose="02020603050405020304" pitchFamily="18" charset="0"/>
              </a:rPr>
              <a:t>	ion beam energy</a:t>
            </a:r>
          </a:p>
          <a:p>
            <a:r>
              <a:rPr lang="en-US" altLang="zh-CN" sz="2400" dirty="0">
                <a:cs typeface="Times New Roman" panose="02020603050405020304" pitchFamily="18" charset="0"/>
              </a:rPr>
              <a:t>	</a:t>
            </a:r>
            <a:r>
              <a:rPr lang="en-US" altLang="zh-CN" sz="2400" dirty="0" smtClean="0">
                <a:cs typeface="Times New Roman" panose="02020603050405020304" pitchFamily="18" charset="0"/>
              </a:rPr>
              <a:t>guided ion beam</a:t>
            </a:r>
          </a:p>
          <a:p>
            <a:r>
              <a:rPr lang="en-US" altLang="zh-CN" sz="2400" dirty="0">
                <a:cs typeface="Times New Roman" panose="02020603050405020304" pitchFamily="18" charset="0"/>
              </a:rPr>
              <a:t>	</a:t>
            </a:r>
            <a:r>
              <a:rPr lang="en-US" altLang="zh-CN" sz="2400" dirty="0" smtClean="0">
                <a:cs typeface="Times New Roman" panose="02020603050405020304" pitchFamily="18" charset="0"/>
              </a:rPr>
              <a:t>pressure</a:t>
            </a:r>
          </a:p>
          <a:p>
            <a:pPr marL="342900" indent="-342900">
              <a:buFont typeface="Wingdings" panose="05000000000000000000" pitchFamily="2" charset="2"/>
              <a:buChar char="Ø"/>
            </a:pPr>
            <a:r>
              <a:rPr lang="en-US" altLang="zh-CN" sz="2400" dirty="0" smtClean="0">
                <a:cs typeface="Times New Roman" panose="02020603050405020304" pitchFamily="18" charset="0"/>
              </a:rPr>
              <a:t>Future work</a:t>
            </a:r>
          </a:p>
          <a:p>
            <a:pPr marL="342900" indent="-342900">
              <a:buFont typeface="Wingdings" panose="05000000000000000000" pitchFamily="2" charset="2"/>
              <a:buChar char="Ø"/>
            </a:pPr>
            <a:r>
              <a:rPr lang="en-US" altLang="zh-CN" sz="2400" dirty="0" smtClean="0">
                <a:cs typeface="Times New Roman" panose="02020603050405020304" pitchFamily="18" charset="0"/>
              </a:rPr>
              <a:t>summary</a:t>
            </a:r>
            <a:endParaRPr lang="zh-CN" altLang="en-US" sz="2400" dirty="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endParaRPr lang="zh-CN" altLang="en-US" dirty="0">
              <a:latin typeface="Times New Roman" panose="02020603050405020304" pitchFamily="18" charset="0"/>
              <a:cs typeface="Times New Roman" panose="02020603050405020304" pitchFamily="18" charset="0"/>
            </a:endParaRPr>
          </a:p>
          <a:p>
            <a:endParaRPr lang="zh-CN" altLang="en-US" dirty="0"/>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6</a:t>
            </a:fld>
            <a:endParaRPr lang="zh-CN" altLang="en-US" dirty="0"/>
          </a:p>
        </p:txBody>
      </p:sp>
    </p:spTree>
    <p:extLst>
      <p:ext uri="{BB962C8B-B14F-4D97-AF65-F5344CB8AC3E}">
        <p14:creationId xmlns:p14="http://schemas.microsoft.com/office/powerpoint/2010/main" xmlns="" val="2213485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descr="C:\Users\Administrator\Desktop\binding _energy\Translational_motion (1).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1604" y="1018459"/>
            <a:ext cx="2857500" cy="25050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矩形 1"/>
          <p:cNvSpPr/>
          <p:nvPr/>
        </p:nvSpPr>
        <p:spPr>
          <a:xfrm>
            <a:off x="2411760" y="116632"/>
            <a:ext cx="4352474" cy="646331"/>
          </a:xfrm>
          <a:prstGeom prst="rect">
            <a:avLst/>
          </a:prstGeom>
        </p:spPr>
        <p:txBody>
          <a:bodyPr wrap="none">
            <a:spAutoFit/>
          </a:bodyPr>
          <a:lstStyle/>
          <a:p>
            <a:r>
              <a:rPr lang="en-US" altLang="zh-CN" sz="3600" dirty="0"/>
              <a:t>kinetic theory of gases</a:t>
            </a:r>
            <a:endParaRPr lang="zh-CN" altLang="en-US" sz="3600" dirty="0"/>
          </a:p>
        </p:txBody>
      </p:sp>
      <p:sp>
        <p:nvSpPr>
          <p:cNvPr id="6" name="TextBox 5"/>
          <p:cNvSpPr txBox="1"/>
          <p:nvPr/>
        </p:nvSpPr>
        <p:spPr>
          <a:xfrm>
            <a:off x="5477357" y="784622"/>
            <a:ext cx="1285929"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Ideal gas</a:t>
            </a:r>
            <a:endParaRPr lang="zh-CN" altLang="en-US" sz="2400" dirty="0">
              <a:latin typeface="Times New Roman" panose="02020603050405020304" pitchFamily="18" charset="0"/>
              <a:cs typeface="Times New Roman" panose="02020603050405020304" pitchFamily="18" charset="0"/>
            </a:endParaRPr>
          </a:p>
        </p:txBody>
      </p:sp>
      <p:sp>
        <p:nvSpPr>
          <p:cNvPr id="7" name="矩形 6"/>
          <p:cNvSpPr/>
          <p:nvPr/>
        </p:nvSpPr>
        <p:spPr>
          <a:xfrm>
            <a:off x="4167160" y="1144335"/>
            <a:ext cx="3820277" cy="461665"/>
          </a:xfrm>
          <a:prstGeom prst="rect">
            <a:avLst/>
          </a:prstGeom>
        </p:spPr>
        <p:txBody>
          <a:bodyPr wrap="none">
            <a:spAutoFit/>
          </a:bodyPr>
          <a:lstStyle/>
          <a:p>
            <a:r>
              <a:rPr lang="en-US" altLang="zh-CN" sz="2400" dirty="0" err="1">
                <a:latin typeface="Times New Roman" panose="02020603050405020304" pitchFamily="18" charset="0"/>
                <a:cs typeface="Times New Roman" panose="02020603050405020304" pitchFamily="18" charset="0"/>
              </a:rPr>
              <a:t>maxwell</a:t>
            </a:r>
            <a:r>
              <a:rPr lang="en-US" altLang="zh-CN" sz="2400" dirty="0">
                <a:latin typeface="Times New Roman" panose="02020603050405020304" pitchFamily="18" charset="0"/>
                <a:cs typeface="Times New Roman" panose="02020603050405020304" pitchFamily="18" charset="0"/>
              </a:rPr>
              <a:t> </a:t>
            </a:r>
            <a:r>
              <a:rPr lang="en-US" altLang="zh-CN" sz="2400" b="1" dirty="0">
                <a:solidFill>
                  <a:srgbClr val="FF0000"/>
                </a:solidFill>
                <a:latin typeface="Times New Roman" panose="02020603050405020304" pitchFamily="18" charset="0"/>
                <a:cs typeface="Times New Roman" panose="02020603050405020304" pitchFamily="18" charset="0"/>
              </a:rPr>
              <a:t>velocity</a:t>
            </a:r>
            <a:r>
              <a:rPr lang="en-US" altLang="zh-CN" sz="2400" dirty="0">
                <a:latin typeface="Times New Roman" panose="02020603050405020304" pitchFamily="18" charset="0"/>
                <a:cs typeface="Times New Roman" panose="02020603050405020304" pitchFamily="18" charset="0"/>
              </a:rPr>
              <a:t> distribution</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xmlns="" val="354938537"/>
              </p:ext>
            </p:extLst>
          </p:nvPr>
        </p:nvGraphicFramePr>
        <p:xfrm>
          <a:off x="3093240" y="1594869"/>
          <a:ext cx="5968115" cy="1136641"/>
        </p:xfrm>
        <a:graphic>
          <a:graphicData uri="http://schemas.openxmlformats.org/presentationml/2006/ole">
            <p:oleObj spid="_x0000_s30827" name="公式" r:id="rId5" imgW="2400120" imgH="457200" progId="Equation.3">
              <p:embed/>
            </p:oleObj>
          </a:graphicData>
        </a:graphic>
      </p:graphicFrame>
      <p:grpSp>
        <p:nvGrpSpPr>
          <p:cNvPr id="9" name="组合 8"/>
          <p:cNvGrpSpPr/>
          <p:nvPr/>
        </p:nvGrpSpPr>
        <p:grpSpPr>
          <a:xfrm>
            <a:off x="717104" y="3790980"/>
            <a:ext cx="2448272" cy="2448272"/>
            <a:chOff x="683568" y="3501008"/>
            <a:chExt cx="2448272" cy="2448272"/>
          </a:xfrm>
        </p:grpSpPr>
        <p:cxnSp>
          <p:nvCxnSpPr>
            <p:cNvPr id="10" name="直接箭头连接符 9"/>
            <p:cNvCxnSpPr/>
            <p:nvPr/>
          </p:nvCxnSpPr>
          <p:spPr>
            <a:xfrm>
              <a:off x="683568" y="4869160"/>
              <a:ext cx="244827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1835696" y="3501008"/>
              <a:ext cx="0" cy="24482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同心圆 11"/>
            <p:cNvSpPr/>
            <p:nvPr/>
          </p:nvSpPr>
          <p:spPr>
            <a:xfrm>
              <a:off x="971600" y="4005064"/>
              <a:ext cx="1728192" cy="1728192"/>
            </a:xfrm>
            <a:prstGeom prst="donut">
              <a:avLst>
                <a:gd name="adj" fmla="val 441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13" name="直接箭头连接符 12"/>
            <p:cNvCxnSpPr/>
            <p:nvPr/>
          </p:nvCxnSpPr>
          <p:spPr>
            <a:xfrm flipV="1">
              <a:off x="1835696" y="4365104"/>
              <a:ext cx="57606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58795" y="4018087"/>
              <a:ext cx="287258" cy="369332"/>
            </a:xfrm>
            <a:prstGeom prst="rect">
              <a:avLst/>
            </a:prstGeom>
            <a:noFill/>
          </p:spPr>
          <p:txBody>
            <a:bodyPr wrap="none" rtlCol="0">
              <a:spAutoFit/>
            </a:bodyPr>
            <a:lstStyle/>
            <a:p>
              <a:r>
                <a:rPr lang="en-US" altLang="zh-CN" i="1" dirty="0" smtClean="0">
                  <a:latin typeface="Times New Roman" panose="02020603050405020304" pitchFamily="18" charset="0"/>
                  <a:cs typeface="Times New Roman" panose="02020603050405020304" pitchFamily="18" charset="0"/>
                </a:rPr>
                <a:t>v</a:t>
              </a:r>
              <a:endParaRPr lang="zh-CN" altLang="en-US" i="1" dirty="0">
                <a:latin typeface="Times New Roman" panose="02020603050405020304" pitchFamily="18" charset="0"/>
                <a:cs typeface="Times New Roman" panose="02020603050405020304" pitchFamily="18" charset="0"/>
              </a:endParaRPr>
            </a:p>
          </p:txBody>
        </p:sp>
        <p:cxnSp>
          <p:nvCxnSpPr>
            <p:cNvPr id="15" name="直接箭头连接符 14"/>
            <p:cNvCxnSpPr>
              <a:endCxn id="12" idx="5"/>
            </p:cNvCxnSpPr>
            <p:nvPr/>
          </p:nvCxnSpPr>
          <p:spPr>
            <a:xfrm>
              <a:off x="1835696" y="4869160"/>
              <a:ext cx="611008" cy="611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343765" y="5400425"/>
              <a:ext cx="635110" cy="369332"/>
            </a:xfrm>
            <a:prstGeom prst="rect">
              <a:avLst/>
            </a:prstGeom>
          </p:spPr>
          <p:txBody>
            <a:bodyPr wrap="none">
              <a:spAutoFit/>
            </a:bodyPr>
            <a:lstStyle/>
            <a:p>
              <a:r>
                <a:rPr lang="en-US" altLang="zh-CN" i="1" dirty="0" err="1" smtClean="0">
                  <a:latin typeface="Times New Roman" panose="02020603050405020304" pitchFamily="18" charset="0"/>
                  <a:cs typeface="Times New Roman" panose="02020603050405020304" pitchFamily="18" charset="0"/>
                </a:rPr>
                <a:t>v</a:t>
              </a:r>
              <a:r>
                <a:rPr lang="en-US" altLang="zh-CN" dirty="0" err="1" smtClean="0">
                  <a:latin typeface="Times New Roman" panose="02020603050405020304" pitchFamily="18" charset="0"/>
                  <a:cs typeface="Times New Roman" panose="02020603050405020304" pitchFamily="18" charset="0"/>
                </a:rPr>
                <a:t>+d</a:t>
              </a:r>
              <a:r>
                <a:rPr lang="en-US" altLang="zh-CN" i="1" dirty="0" err="1" smtClean="0">
                  <a:latin typeface="Times New Roman" panose="02020603050405020304" pitchFamily="18" charset="0"/>
                  <a:cs typeface="Times New Roman" panose="02020603050405020304" pitchFamily="18" charset="0"/>
                </a:rPr>
                <a:t>v</a:t>
              </a:r>
              <a:endParaRPr lang="zh-CN" altLang="en-US" i="1" dirty="0">
                <a:latin typeface="Times New Roman" panose="02020603050405020304" pitchFamily="18" charset="0"/>
                <a:cs typeface="Times New Roman" panose="02020603050405020304" pitchFamily="18" charset="0"/>
              </a:endParaRPr>
            </a:p>
          </p:txBody>
        </p:sp>
      </p:grpSp>
      <p:sp>
        <p:nvSpPr>
          <p:cNvPr id="17" name="TextBox 16"/>
          <p:cNvSpPr txBox="1"/>
          <p:nvPr/>
        </p:nvSpPr>
        <p:spPr>
          <a:xfrm>
            <a:off x="3184520" y="3645024"/>
            <a:ext cx="5785558" cy="461665"/>
          </a:xfrm>
          <a:prstGeom prst="rect">
            <a:avLst/>
          </a:prstGeom>
          <a:noFill/>
        </p:spPr>
        <p:txBody>
          <a:bodyPr wrap="none" rtlCol="0">
            <a:spAutoFit/>
          </a:bodyPr>
          <a:lstStyle/>
          <a:p>
            <a:r>
              <a:rPr lang="en-US" altLang="zh-CN" sz="2400" dirty="0" smtClean="0">
                <a:latin typeface="Times New Roman" panose="02020603050405020304" pitchFamily="18" charset="0"/>
                <a:cs typeface="Times New Roman" panose="02020603050405020304" pitchFamily="18" charset="0"/>
              </a:rPr>
              <a:t>Often we more care about speed, no velocity!</a:t>
            </a:r>
            <a:endParaRPr lang="zh-CN" altLang="en-US" sz="2400" dirty="0">
              <a:latin typeface="Times New Roman" panose="02020603050405020304" pitchFamily="18" charset="0"/>
              <a:cs typeface="Times New Roman" panose="02020603050405020304" pitchFamily="18" charset="0"/>
            </a:endParaRPr>
          </a:p>
        </p:txBody>
      </p:sp>
      <p:sp>
        <p:nvSpPr>
          <p:cNvPr id="18" name="矩形 17"/>
          <p:cNvSpPr/>
          <p:nvPr/>
        </p:nvSpPr>
        <p:spPr>
          <a:xfrm>
            <a:off x="4302614" y="4193411"/>
            <a:ext cx="3549370" cy="461665"/>
          </a:xfrm>
          <a:prstGeom prst="rect">
            <a:avLst/>
          </a:prstGeom>
        </p:spPr>
        <p:txBody>
          <a:bodyPr wrap="none">
            <a:spAutoFit/>
          </a:bodyPr>
          <a:lstStyle/>
          <a:p>
            <a:r>
              <a:rPr lang="en-US" altLang="zh-CN" sz="2400" dirty="0" err="1">
                <a:latin typeface="Times New Roman" panose="02020603050405020304" pitchFamily="18" charset="0"/>
                <a:cs typeface="Times New Roman" panose="02020603050405020304" pitchFamily="18" charset="0"/>
              </a:rPr>
              <a:t>maxwell</a:t>
            </a:r>
            <a:r>
              <a:rPr lang="en-US" altLang="zh-CN" sz="2400" dirty="0">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speed</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distribution</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xmlns="" val="1749300861"/>
              </p:ext>
            </p:extLst>
          </p:nvPr>
        </p:nvGraphicFramePr>
        <p:xfrm>
          <a:off x="3923928" y="4618041"/>
          <a:ext cx="4659312" cy="2144712"/>
        </p:xfrm>
        <a:graphic>
          <a:graphicData uri="http://schemas.openxmlformats.org/presentationml/2006/ole">
            <p:oleObj spid="_x0000_s30828" name="公式" r:id="rId6" imgW="1930320" imgH="888840" progId="Equation.3">
              <p:embed/>
            </p:oleObj>
          </a:graphicData>
        </a:graphic>
      </p:graphicFrame>
      <p:grpSp>
        <p:nvGrpSpPr>
          <p:cNvPr id="20" name="组合 19"/>
          <p:cNvGrpSpPr/>
          <p:nvPr/>
        </p:nvGrpSpPr>
        <p:grpSpPr>
          <a:xfrm>
            <a:off x="3007555" y="2640957"/>
            <a:ext cx="6338636" cy="846852"/>
            <a:chOff x="1602923" y="5305550"/>
            <a:chExt cx="6338636" cy="846852"/>
          </a:xfrm>
        </p:grpSpPr>
        <p:graphicFrame>
          <p:nvGraphicFramePr>
            <p:cNvPr id="21" name="对象 20"/>
            <p:cNvGraphicFramePr>
              <a:graphicFrameLocks noChangeAspect="1"/>
            </p:cNvGraphicFramePr>
            <p:nvPr>
              <p:extLst>
                <p:ext uri="{D42A27DB-BD31-4B8C-83A1-F6EECF244321}">
                  <p14:modId xmlns:p14="http://schemas.microsoft.com/office/powerpoint/2010/main" xmlns="" val="3298195353"/>
                </p:ext>
              </p:extLst>
            </p:nvPr>
          </p:nvGraphicFramePr>
          <p:xfrm>
            <a:off x="1602923" y="5305550"/>
            <a:ext cx="1824203" cy="576064"/>
          </p:xfrm>
          <a:graphic>
            <a:graphicData uri="http://schemas.openxmlformats.org/presentationml/2006/ole">
              <p:oleObj spid="_x0000_s30829" name="公式" r:id="rId7" imgW="723600" imgH="228600" progId="Equation.3">
                <p:embed/>
              </p:oleObj>
            </a:graphicData>
          </a:graphic>
        </p:graphicFrame>
        <p:sp>
          <p:nvSpPr>
            <p:cNvPr id="22" name="TextBox 21"/>
            <p:cNvSpPr txBox="1"/>
            <p:nvPr/>
          </p:nvSpPr>
          <p:spPr>
            <a:xfrm>
              <a:off x="3419872" y="5445224"/>
              <a:ext cx="4521687" cy="646331"/>
            </a:xfrm>
            <a:prstGeom prst="rect">
              <a:avLst/>
            </a:prstGeom>
            <a:noFill/>
          </p:spPr>
          <p:txBody>
            <a:bodyPr wrap="none" rtlCol="0">
              <a:spAutoFit/>
            </a:bodyPr>
            <a:lstStyle/>
            <a:p>
              <a:r>
                <a:rPr lang="en-US" altLang="zh-CN" dirty="0" smtClean="0"/>
                <a:t>the number of particles with velocity between</a:t>
              </a:r>
            </a:p>
            <a:p>
              <a:r>
                <a:rPr lang="en-US" altLang="zh-CN" dirty="0"/>
                <a:t> </a:t>
              </a:r>
              <a:r>
                <a:rPr lang="en-US" altLang="zh-CN" dirty="0" smtClean="0"/>
                <a:t>    and       +           in per unit volume</a:t>
              </a:r>
              <a:endParaRPr lang="zh-CN" altLang="en-US" dirty="0"/>
            </a:p>
          </p:txBody>
        </p:sp>
        <p:graphicFrame>
          <p:nvGraphicFramePr>
            <p:cNvPr id="23" name="对象 22"/>
            <p:cNvGraphicFramePr>
              <a:graphicFrameLocks noChangeAspect="1"/>
            </p:cNvGraphicFramePr>
            <p:nvPr>
              <p:extLst>
                <p:ext uri="{D42A27DB-BD31-4B8C-83A1-F6EECF244321}">
                  <p14:modId xmlns:p14="http://schemas.microsoft.com/office/powerpoint/2010/main" xmlns="" val="2924478438"/>
                </p:ext>
              </p:extLst>
            </p:nvPr>
          </p:nvGraphicFramePr>
          <p:xfrm>
            <a:off x="3425996" y="5733256"/>
            <a:ext cx="279524" cy="363381"/>
          </p:xfrm>
          <a:graphic>
            <a:graphicData uri="http://schemas.openxmlformats.org/presentationml/2006/ole">
              <p:oleObj spid="_x0000_s30830" name="公式" r:id="rId8" imgW="126720" imgH="164880" progId="Equation.3">
                <p:embed/>
              </p:oleObj>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xmlns="" val="3845249971"/>
                </p:ext>
              </p:extLst>
            </p:nvPr>
          </p:nvGraphicFramePr>
          <p:xfrm>
            <a:off x="4222355" y="5768389"/>
            <a:ext cx="279400" cy="363537"/>
          </p:xfrm>
          <a:graphic>
            <a:graphicData uri="http://schemas.openxmlformats.org/presentationml/2006/ole">
              <p:oleObj spid="_x0000_s30831" name="公式" r:id="rId9" imgW="126780" imgH="164814" progId="Equation.3">
                <p:embed/>
              </p:oleObj>
            </a:graphicData>
          </a:graphic>
        </p:graphicFrame>
        <p:graphicFrame>
          <p:nvGraphicFramePr>
            <p:cNvPr id="25" name="对象 24"/>
            <p:cNvGraphicFramePr>
              <a:graphicFrameLocks noChangeAspect="1"/>
            </p:cNvGraphicFramePr>
            <p:nvPr>
              <p:extLst>
                <p:ext uri="{D42A27DB-BD31-4B8C-83A1-F6EECF244321}">
                  <p14:modId xmlns:p14="http://schemas.microsoft.com/office/powerpoint/2010/main" xmlns="" val="3545607015"/>
                </p:ext>
              </p:extLst>
            </p:nvPr>
          </p:nvGraphicFramePr>
          <p:xfrm>
            <a:off x="4644001" y="5768389"/>
            <a:ext cx="502170" cy="384013"/>
          </p:xfrm>
          <a:graphic>
            <a:graphicData uri="http://schemas.openxmlformats.org/presentationml/2006/ole">
              <p:oleObj spid="_x0000_s30832" name="公式" r:id="rId10" imgW="215640" imgH="164880" progId="Equation.3">
                <p:embed/>
              </p:oleObj>
            </a:graphicData>
          </a:graphic>
        </p:graphicFrame>
      </p:grpSp>
      <p:sp>
        <p:nvSpPr>
          <p:cNvPr id="5" name="图文框 4"/>
          <p:cNvSpPr/>
          <p:nvPr/>
        </p:nvSpPr>
        <p:spPr>
          <a:xfrm>
            <a:off x="6676123" y="4797152"/>
            <a:ext cx="776197" cy="565731"/>
          </a:xfrm>
          <a:prstGeom prst="frame">
            <a:avLst>
              <a:gd name="adj1" fmla="val 51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灯片编号占位符 25"/>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spTree>
    <p:extLst>
      <p:ext uri="{BB962C8B-B14F-4D97-AF65-F5344CB8AC3E}">
        <p14:creationId xmlns:p14="http://schemas.microsoft.com/office/powerpoint/2010/main" xmlns="" val="365530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dministrator\Desktop\QQ截图2013120516034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17525" y="2420888"/>
            <a:ext cx="6540944" cy="408095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矩形 2"/>
          <p:cNvSpPr/>
          <p:nvPr/>
        </p:nvSpPr>
        <p:spPr>
          <a:xfrm>
            <a:off x="2699792" y="764704"/>
            <a:ext cx="3549370" cy="461665"/>
          </a:xfrm>
          <a:prstGeom prst="rect">
            <a:avLst/>
          </a:prstGeom>
        </p:spPr>
        <p:txBody>
          <a:bodyPr wrap="none">
            <a:spAutoFit/>
          </a:bodyPr>
          <a:lstStyle/>
          <a:p>
            <a:r>
              <a:rPr lang="en-US" altLang="zh-CN" sz="2400" dirty="0" err="1">
                <a:latin typeface="Times New Roman" panose="02020603050405020304" pitchFamily="18" charset="0"/>
                <a:cs typeface="Times New Roman" panose="02020603050405020304" pitchFamily="18" charset="0"/>
              </a:rPr>
              <a:t>maxwell</a:t>
            </a:r>
            <a:r>
              <a:rPr lang="en-US" altLang="zh-CN" sz="2400" dirty="0">
                <a:latin typeface="Times New Roman" panose="02020603050405020304" pitchFamily="18" charset="0"/>
                <a:cs typeface="Times New Roman" panose="02020603050405020304" pitchFamily="18" charset="0"/>
              </a:rPr>
              <a:t> </a:t>
            </a:r>
            <a:r>
              <a:rPr lang="en-US" altLang="zh-CN" sz="2400" b="1" dirty="0" smtClean="0">
                <a:solidFill>
                  <a:srgbClr val="FF0000"/>
                </a:solidFill>
                <a:latin typeface="Times New Roman" panose="02020603050405020304" pitchFamily="18" charset="0"/>
                <a:cs typeface="Times New Roman" panose="02020603050405020304" pitchFamily="18" charset="0"/>
              </a:rPr>
              <a:t>speed</a:t>
            </a:r>
            <a:r>
              <a:rPr lang="en-US" altLang="zh-CN" sz="2400" dirty="0" smtClean="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distribution</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xmlns="" val="933618820"/>
              </p:ext>
            </p:extLst>
          </p:nvPr>
        </p:nvGraphicFramePr>
        <p:xfrm>
          <a:off x="1453705" y="1226369"/>
          <a:ext cx="6223000" cy="1103312"/>
        </p:xfrm>
        <a:graphic>
          <a:graphicData uri="http://schemas.openxmlformats.org/presentationml/2006/ole">
            <p:oleObj spid="_x0000_s31761" name="公式" r:id="rId5" imgW="2577960" imgH="457200" progId="Equation.3">
              <p:embed/>
            </p:oleObj>
          </a:graphicData>
        </a:graphic>
      </p:graphicFrame>
      <p:sp>
        <p:nvSpPr>
          <p:cNvPr id="5" name="矩形 4"/>
          <p:cNvSpPr/>
          <p:nvPr/>
        </p:nvSpPr>
        <p:spPr>
          <a:xfrm>
            <a:off x="2411760" y="116632"/>
            <a:ext cx="4352474" cy="646331"/>
          </a:xfrm>
          <a:prstGeom prst="rect">
            <a:avLst/>
          </a:prstGeom>
        </p:spPr>
        <p:txBody>
          <a:bodyPr wrap="none">
            <a:spAutoFit/>
          </a:bodyPr>
          <a:lstStyle/>
          <a:p>
            <a:r>
              <a:rPr lang="en-US" altLang="zh-CN" sz="3600" dirty="0"/>
              <a:t>kinetic theory of gases</a:t>
            </a:r>
            <a:endParaRPr lang="zh-CN" altLang="en-US" sz="3600" dirty="0"/>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8</a:t>
            </a:fld>
            <a:endParaRPr lang="zh-CN" altLang="en-US" dirty="0"/>
          </a:p>
        </p:txBody>
      </p:sp>
    </p:spTree>
    <p:extLst>
      <p:ext uri="{BB962C8B-B14F-4D97-AF65-F5344CB8AC3E}">
        <p14:creationId xmlns:p14="http://schemas.microsoft.com/office/powerpoint/2010/main" xmlns="" val="2729422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116632"/>
            <a:ext cx="4818627" cy="923330"/>
          </a:xfrm>
          <a:prstGeom prst="rect">
            <a:avLst/>
          </a:prstGeom>
          <a:noFill/>
        </p:spPr>
        <p:txBody>
          <a:bodyPr wrap="none" rtlCol="0">
            <a:spAutoFit/>
          </a:bodyPr>
          <a:lstStyle/>
          <a:p>
            <a:r>
              <a:rPr lang="en-US" altLang="zh-CN" sz="3600" b="1" dirty="0" smtClean="0">
                <a:solidFill>
                  <a:srgbClr val="FF0000"/>
                </a:solidFill>
                <a:latin typeface="Times New Roman" panose="02020603050405020304" pitchFamily="18" charset="0"/>
                <a:cs typeface="Times New Roman" panose="02020603050405020304" pitchFamily="18" charset="0"/>
              </a:rPr>
              <a:t>Classic</a:t>
            </a:r>
            <a:r>
              <a:rPr lang="en-US" altLang="zh-CN" sz="3600" dirty="0" smtClean="0">
                <a:latin typeface="Times New Roman" panose="02020603050405020304" pitchFamily="18" charset="0"/>
                <a:cs typeface="Times New Roman" panose="02020603050405020304" pitchFamily="18" charset="0"/>
              </a:rPr>
              <a:t> </a:t>
            </a:r>
            <a:r>
              <a:rPr lang="en-US" altLang="zh-CN" sz="3600" dirty="0">
                <a:latin typeface="Times New Roman" panose="02020603050405020304" pitchFamily="18" charset="0"/>
                <a:cs typeface="Times New Roman" panose="02020603050405020304" pitchFamily="18" charset="0"/>
              </a:rPr>
              <a:t>Collision </a:t>
            </a:r>
            <a:r>
              <a:rPr lang="en-US" altLang="zh-CN" sz="3600" dirty="0" smtClean="0">
                <a:latin typeface="Times New Roman" panose="02020603050405020304" pitchFamily="18" charset="0"/>
                <a:cs typeface="Times New Roman" panose="02020603050405020304" pitchFamily="18" charset="0"/>
              </a:rPr>
              <a:t>Theory</a:t>
            </a:r>
            <a:endParaRPr lang="en-US" altLang="zh-CN" sz="3600" dirty="0">
              <a:latin typeface="Times New Roman" panose="02020603050405020304" pitchFamily="18" charset="0"/>
              <a:cs typeface="Times New Roman" panose="02020603050405020304" pitchFamily="18" charset="0"/>
            </a:endParaRPr>
          </a:p>
          <a:p>
            <a:endParaRPr lang="zh-CN" altLang="en-US" dirty="0"/>
          </a:p>
        </p:txBody>
      </p:sp>
      <p:sp>
        <p:nvSpPr>
          <p:cNvPr id="3" name="同心圆 2"/>
          <p:cNvSpPr/>
          <p:nvPr/>
        </p:nvSpPr>
        <p:spPr>
          <a:xfrm>
            <a:off x="5580216" y="1885474"/>
            <a:ext cx="1087521" cy="1087521"/>
          </a:xfrm>
          <a:prstGeom prst="donut">
            <a:avLst>
              <a:gd name="adj" fmla="val 44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同心圆 3"/>
          <p:cNvSpPr/>
          <p:nvPr/>
        </p:nvSpPr>
        <p:spPr>
          <a:xfrm>
            <a:off x="6372303" y="1157993"/>
            <a:ext cx="1087521" cy="1087521"/>
          </a:xfrm>
          <a:prstGeom prst="donut">
            <a:avLst>
              <a:gd name="adj" fmla="val 444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 name="同心圆 4"/>
          <p:cNvSpPr/>
          <p:nvPr/>
        </p:nvSpPr>
        <p:spPr>
          <a:xfrm>
            <a:off x="4993926" y="1280536"/>
            <a:ext cx="2297396" cy="2297396"/>
          </a:xfrm>
          <a:prstGeom prst="donut">
            <a:avLst>
              <a:gd name="adj" fmla="val 2387"/>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cxnSp>
        <p:nvCxnSpPr>
          <p:cNvPr id="7" name="直接连接符 6"/>
          <p:cNvCxnSpPr/>
          <p:nvPr/>
        </p:nvCxnSpPr>
        <p:spPr>
          <a:xfrm flipH="1">
            <a:off x="6142624" y="1701753"/>
            <a:ext cx="773396" cy="7274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5580216" y="1021378"/>
            <a:ext cx="2520280" cy="12241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42624" y="2429234"/>
            <a:ext cx="1597832" cy="8243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7511357" y="2191814"/>
            <a:ext cx="504056" cy="93610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弧形 15"/>
          <p:cNvSpPr/>
          <p:nvPr/>
        </p:nvSpPr>
        <p:spPr>
          <a:xfrm rot="9409998">
            <a:off x="6801458" y="1621293"/>
            <a:ext cx="77795" cy="151235"/>
          </a:xfrm>
          <a:prstGeom prst="arc">
            <a:avLst>
              <a:gd name="adj1" fmla="val 16765293"/>
              <a:gd name="adj2" fmla="val 4657017"/>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TextBox 16"/>
          <p:cNvSpPr txBox="1"/>
          <p:nvPr/>
        </p:nvSpPr>
        <p:spPr>
          <a:xfrm>
            <a:off x="7862166" y="2603663"/>
            <a:ext cx="306494"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479572" y="1517087"/>
            <a:ext cx="295274" cy="369332"/>
          </a:xfrm>
          <a:prstGeom prst="rect">
            <a:avLst/>
          </a:prstGeom>
          <a:noFill/>
        </p:spPr>
        <p:txBody>
          <a:bodyPr wrap="none" rtlCol="0">
            <a:spAutoFit/>
          </a:bodyPr>
          <a:lstStyle/>
          <a:p>
            <a:r>
              <a:rPr lang="el-GR" altLang="zh-CN" dirty="0" smtClean="0">
                <a:latin typeface="Times New Roman" panose="02020603050405020304" pitchFamily="18" charset="0"/>
                <a:ea typeface="宋体"/>
                <a:cs typeface="Times New Roman" panose="02020603050405020304" pitchFamily="18" charset="0"/>
              </a:rPr>
              <a:t>θ</a:t>
            </a:r>
            <a:endParaRPr lang="zh-CN" altLang="en-US"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791246" y="2245514"/>
            <a:ext cx="351378"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A</a:t>
            </a:r>
            <a:endParaRPr lang="zh-CN" altLang="en-US"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6916063" y="1427421"/>
            <a:ext cx="338554" cy="369332"/>
          </a:xfrm>
          <a:prstGeom prst="rect">
            <a:avLst/>
          </a:prstGeom>
          <a:noFill/>
        </p:spPr>
        <p:txBody>
          <a:bodyPr wrap="none" rtlCol="0">
            <a:spAutoFit/>
          </a:bodyPr>
          <a:lstStyle/>
          <a:p>
            <a:r>
              <a:rPr lang="en-US" altLang="zh-CN" dirty="0" smtClean="0">
                <a:latin typeface="Times New Roman" panose="02020603050405020304" pitchFamily="18" charset="0"/>
                <a:cs typeface="Times New Roman" panose="02020603050405020304" pitchFamily="18" charset="0"/>
              </a:rPr>
              <a:t>B</a:t>
            </a:r>
            <a:endParaRPr lang="zh-CN" altLang="en-US" dirty="0">
              <a:latin typeface="Times New Roman" panose="02020603050405020304" pitchFamily="18" charset="0"/>
              <a:cs typeface="Times New Roman" panose="02020603050405020304" pitchFamily="18" charset="0"/>
            </a:endParaRPr>
          </a:p>
        </p:txBody>
      </p:sp>
      <p:sp>
        <p:nvSpPr>
          <p:cNvPr id="21" name="椭圆 20"/>
          <p:cNvSpPr/>
          <p:nvPr/>
        </p:nvSpPr>
        <p:spPr>
          <a:xfrm flipV="1">
            <a:off x="6138733" y="2381503"/>
            <a:ext cx="97354" cy="97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flipV="1">
            <a:off x="6892863" y="1622078"/>
            <a:ext cx="97354" cy="9735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22"/>
          <p:cNvSpPr txBox="1"/>
          <p:nvPr/>
        </p:nvSpPr>
        <p:spPr>
          <a:xfrm>
            <a:off x="5201434" y="836712"/>
            <a:ext cx="351378" cy="369332"/>
          </a:xfrm>
          <a:prstGeom prst="rect">
            <a:avLst/>
          </a:prstGeom>
          <a:noFill/>
        </p:spPr>
        <p:txBody>
          <a:bodyPr wrap="none" rtlCol="0">
            <a:spAutoFit/>
          </a:bodyPr>
          <a:lstStyle/>
          <a:p>
            <a:r>
              <a:rPr lang="en-US" altLang="zh-CN" dirty="0" err="1" smtClean="0">
                <a:latin typeface="Times New Roman" panose="02020603050405020304" pitchFamily="18" charset="0"/>
                <a:cs typeface="Times New Roman" panose="02020603050405020304" pitchFamily="18" charset="0"/>
              </a:rPr>
              <a:t>u</a:t>
            </a:r>
            <a:r>
              <a:rPr lang="en-US" altLang="zh-CN" baseline="-25000" dirty="0" err="1" smtClean="0">
                <a:latin typeface="Times New Roman" panose="02020603050405020304" pitchFamily="18" charset="0"/>
                <a:cs typeface="Times New Roman" panose="02020603050405020304" pitchFamily="18" charset="0"/>
              </a:rPr>
              <a:t>r</a:t>
            </a:r>
            <a:endParaRPr lang="zh-CN" altLang="en-US" baseline="-250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428258" y="2148977"/>
            <a:ext cx="513282" cy="369332"/>
          </a:xfrm>
          <a:prstGeom prst="rect">
            <a:avLst/>
          </a:prstGeom>
          <a:noFill/>
        </p:spPr>
        <p:txBody>
          <a:bodyPr wrap="none" rtlCol="0">
            <a:spAutoFit/>
          </a:bodyPr>
          <a:lstStyle/>
          <a:p>
            <a:r>
              <a:rPr lang="en-US" altLang="zh-CN" dirty="0" err="1" smtClean="0">
                <a:latin typeface="Times New Roman" panose="02020603050405020304" pitchFamily="18" charset="0"/>
                <a:cs typeface="Times New Roman" panose="02020603050405020304" pitchFamily="18" charset="0"/>
              </a:rPr>
              <a:t>d</a:t>
            </a:r>
            <a:r>
              <a:rPr lang="en-US" altLang="zh-CN" baseline="-25000" dirty="0" err="1" smtClean="0">
                <a:latin typeface="Times New Roman" panose="02020603050405020304" pitchFamily="18" charset="0"/>
                <a:cs typeface="Times New Roman" panose="02020603050405020304" pitchFamily="18" charset="0"/>
              </a:rPr>
              <a:t>AB</a:t>
            </a:r>
            <a:endParaRPr lang="zh-CN" altLang="en-US" baseline="-250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977589" y="3573016"/>
            <a:ext cx="7191071" cy="461665"/>
          </a:xfrm>
          <a:prstGeom prst="rect">
            <a:avLst/>
          </a:prstGeom>
          <a:noFill/>
        </p:spPr>
        <p:txBody>
          <a:bodyPr wrap="none" rtlCol="0">
            <a:spAutoFit/>
          </a:bodyPr>
          <a:lstStyle/>
          <a:p>
            <a:r>
              <a:rPr lang="en-US" altLang="zh-CN" sz="2400" dirty="0" err="1" smtClean="0">
                <a:latin typeface="Times New Roman" panose="02020603050405020304" pitchFamily="18" charset="0"/>
                <a:cs typeface="Times New Roman" panose="02020603050405020304" pitchFamily="18" charset="0"/>
              </a:rPr>
              <a:t>u</a:t>
            </a:r>
            <a:r>
              <a:rPr lang="en-US" altLang="zh-CN" sz="2400" baseline="-25000" dirty="0" err="1" smtClean="0">
                <a:latin typeface="Times New Roman" panose="02020603050405020304" pitchFamily="18" charset="0"/>
                <a:cs typeface="Times New Roman" panose="02020603050405020304" pitchFamily="18" charset="0"/>
              </a:rPr>
              <a:t>r</a:t>
            </a:r>
            <a:r>
              <a:rPr lang="en-US" altLang="zh-CN" sz="2400" dirty="0" smtClean="0">
                <a:latin typeface="Times New Roman" panose="02020603050405020304" pitchFamily="18" charset="0"/>
                <a:cs typeface="Times New Roman" panose="02020603050405020304" pitchFamily="18" charset="0"/>
              </a:rPr>
              <a:t> is the relative speed between particle A and particle B </a:t>
            </a:r>
            <a:endParaRPr lang="zh-CN" altLang="en-US" sz="2400" baseline="-250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3593278" y="3022793"/>
            <a:ext cx="1457450" cy="461665"/>
          </a:xfrm>
          <a:prstGeom prst="rect">
            <a:avLst/>
          </a:prstGeom>
          <a:noFill/>
        </p:spPr>
        <p:txBody>
          <a:bodyPr wrap="none" rtlCol="0">
            <a:spAutoFit/>
          </a:bodyPr>
          <a:lstStyle/>
          <a:p>
            <a:r>
              <a:rPr lang="en-US" altLang="zh-CN" sz="2400" dirty="0" err="1" smtClean="0">
                <a:latin typeface="Times New Roman" panose="02020603050405020304" pitchFamily="18" charset="0"/>
                <a:cs typeface="Times New Roman" panose="02020603050405020304" pitchFamily="18" charset="0"/>
              </a:rPr>
              <a:t>d</a:t>
            </a:r>
            <a:r>
              <a:rPr lang="en-US" altLang="zh-CN" sz="2400" baseline="-25000" dirty="0" err="1" smtClean="0">
                <a:latin typeface="Times New Roman" panose="02020603050405020304" pitchFamily="18" charset="0"/>
                <a:cs typeface="Times New Roman" panose="02020603050405020304" pitchFamily="18" charset="0"/>
              </a:rPr>
              <a:t>AB</a:t>
            </a:r>
            <a:r>
              <a:rPr lang="en-US" altLang="zh-CN" sz="2400" dirty="0" smtClean="0">
                <a:latin typeface="Times New Roman" panose="02020603050405020304" pitchFamily="18" charset="0"/>
                <a:cs typeface="Times New Roman" panose="02020603050405020304" pitchFamily="18" charset="0"/>
              </a:rPr>
              <a:t>=</a:t>
            </a:r>
            <a:r>
              <a:rPr lang="en-US" altLang="zh-CN" sz="2400" dirty="0" err="1" smtClean="0">
                <a:latin typeface="Times New Roman" panose="02020603050405020304" pitchFamily="18" charset="0"/>
                <a:cs typeface="Times New Roman" panose="02020603050405020304" pitchFamily="18" charset="0"/>
              </a:rPr>
              <a:t>r</a:t>
            </a:r>
            <a:r>
              <a:rPr lang="en-US" altLang="zh-CN" sz="2400" baseline="-25000" dirty="0" err="1" smtClean="0">
                <a:latin typeface="Times New Roman" panose="02020603050405020304" pitchFamily="18" charset="0"/>
                <a:cs typeface="Times New Roman" panose="02020603050405020304" pitchFamily="18" charset="0"/>
              </a:rPr>
              <a:t>A</a:t>
            </a:r>
            <a:r>
              <a:rPr lang="en-US" altLang="zh-CN" sz="2400" dirty="0" err="1" smtClean="0">
                <a:latin typeface="Times New Roman" panose="02020603050405020304" pitchFamily="18" charset="0"/>
                <a:cs typeface="Times New Roman" panose="02020603050405020304" pitchFamily="18" charset="0"/>
              </a:rPr>
              <a:t>+r</a:t>
            </a:r>
            <a:r>
              <a:rPr lang="en-US" altLang="zh-CN" sz="2400" baseline="-25000" dirty="0" err="1" smtClean="0">
                <a:latin typeface="Times New Roman" panose="02020603050405020304" pitchFamily="18" charset="0"/>
                <a:cs typeface="Times New Roman" panose="02020603050405020304" pitchFamily="18" charset="0"/>
              </a:rPr>
              <a:t>B</a:t>
            </a:r>
            <a:endParaRPr lang="zh-CN" altLang="en-US" sz="2400" baseline="-25000" dirty="0">
              <a:latin typeface="Times New Roman" panose="02020603050405020304" pitchFamily="18" charset="0"/>
              <a:cs typeface="Times New Roman" panose="02020603050405020304" pitchFamily="18" charset="0"/>
            </a:endParaRPr>
          </a:p>
        </p:txBody>
      </p:sp>
      <p:graphicFrame>
        <p:nvGraphicFramePr>
          <p:cNvPr id="28" name="对象 27"/>
          <p:cNvGraphicFramePr>
            <a:graphicFrameLocks noChangeAspect="1"/>
          </p:cNvGraphicFramePr>
          <p:nvPr>
            <p:extLst>
              <p:ext uri="{D42A27DB-BD31-4B8C-83A1-F6EECF244321}">
                <p14:modId xmlns:p14="http://schemas.microsoft.com/office/powerpoint/2010/main" xmlns="" val="1125263437"/>
              </p:ext>
            </p:extLst>
          </p:nvPr>
        </p:nvGraphicFramePr>
        <p:xfrm>
          <a:off x="683568" y="3861048"/>
          <a:ext cx="2376368" cy="1134982"/>
        </p:xfrm>
        <a:graphic>
          <a:graphicData uri="http://schemas.openxmlformats.org/presentationml/2006/ole">
            <p:oleObj spid="_x0000_s11420" name="公式" r:id="rId4" imgW="850680" imgH="406080" progId="Equation.3">
              <p:embed/>
            </p:oleObj>
          </a:graphicData>
        </a:graphic>
      </p:graphicFrame>
      <p:sp>
        <p:nvSpPr>
          <p:cNvPr id="29" name="TextBox 28"/>
          <p:cNvSpPr txBox="1"/>
          <p:nvPr/>
        </p:nvSpPr>
        <p:spPr>
          <a:xfrm>
            <a:off x="3262026" y="4300449"/>
            <a:ext cx="2903359" cy="461665"/>
          </a:xfrm>
          <a:prstGeom prst="rect">
            <a:avLst/>
          </a:prstGeom>
          <a:noFill/>
        </p:spPr>
        <p:txBody>
          <a:bodyPr wrap="none" rtlCol="0">
            <a:spAutoFit/>
          </a:bodyPr>
          <a:lstStyle/>
          <a:p>
            <a:r>
              <a:rPr lang="el-GR" altLang="zh-CN" sz="2400" i="1" dirty="0" smtClean="0">
                <a:latin typeface="Times New Roman" panose="02020603050405020304" pitchFamily="18" charset="0"/>
                <a:ea typeface="宋体"/>
                <a:cs typeface="Times New Roman" panose="02020603050405020304" pitchFamily="18" charset="0"/>
              </a:rPr>
              <a:t>μ</a:t>
            </a:r>
            <a:r>
              <a:rPr lang="en-US" altLang="zh-CN" sz="2400" dirty="0" smtClean="0">
                <a:latin typeface="Times New Roman" panose="02020603050405020304" pitchFamily="18" charset="0"/>
                <a:ea typeface="宋体"/>
                <a:cs typeface="Times New Roman" panose="02020603050405020304" pitchFamily="18" charset="0"/>
              </a:rPr>
              <a:t> is the reduced mass </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30" name="对象 29"/>
          <p:cNvGraphicFramePr>
            <a:graphicFrameLocks noChangeAspect="1"/>
          </p:cNvGraphicFramePr>
          <p:nvPr>
            <p:extLst>
              <p:ext uri="{D42A27DB-BD31-4B8C-83A1-F6EECF244321}">
                <p14:modId xmlns:p14="http://schemas.microsoft.com/office/powerpoint/2010/main" xmlns="" val="1613327969"/>
              </p:ext>
            </p:extLst>
          </p:nvPr>
        </p:nvGraphicFramePr>
        <p:xfrm>
          <a:off x="6428258" y="4036328"/>
          <a:ext cx="2134235" cy="1023264"/>
        </p:xfrm>
        <a:graphic>
          <a:graphicData uri="http://schemas.openxmlformats.org/presentationml/2006/ole">
            <p:oleObj spid="_x0000_s11421" name="公式" r:id="rId5" imgW="927000" imgH="444240" progId="Equation.3">
              <p:embed/>
            </p:oleObj>
          </a:graphicData>
        </a:graphic>
      </p:graphicFrame>
      <p:graphicFrame>
        <p:nvGraphicFramePr>
          <p:cNvPr id="31" name="对象 30"/>
          <p:cNvGraphicFramePr>
            <a:graphicFrameLocks noChangeAspect="1"/>
          </p:cNvGraphicFramePr>
          <p:nvPr>
            <p:extLst>
              <p:ext uri="{D42A27DB-BD31-4B8C-83A1-F6EECF244321}">
                <p14:modId xmlns:p14="http://schemas.microsoft.com/office/powerpoint/2010/main" xmlns="" val="2446321808"/>
              </p:ext>
            </p:extLst>
          </p:nvPr>
        </p:nvGraphicFramePr>
        <p:xfrm>
          <a:off x="379742" y="5157192"/>
          <a:ext cx="8386763" cy="863600"/>
        </p:xfrm>
        <a:graphic>
          <a:graphicData uri="http://schemas.openxmlformats.org/presentationml/2006/ole">
            <p:oleObj spid="_x0000_s11422" name="公式" r:id="rId6" imgW="4190760" imgH="431640" progId="Equation.3">
              <p:embed/>
            </p:oleObj>
          </a:graphicData>
        </a:graphic>
      </p:graphicFrame>
      <p:sp>
        <p:nvSpPr>
          <p:cNvPr id="11270" name="TextBox 11269"/>
          <p:cNvSpPr txBox="1"/>
          <p:nvPr/>
        </p:nvSpPr>
        <p:spPr>
          <a:xfrm>
            <a:off x="611560" y="6237311"/>
            <a:ext cx="7763728" cy="461665"/>
          </a:xfrm>
          <a:prstGeom prst="rect">
            <a:avLst/>
          </a:prstGeom>
          <a:noFill/>
        </p:spPr>
        <p:txBody>
          <a:bodyPr wrap="none" rtlCol="0">
            <a:spAutoFit/>
          </a:bodyPr>
          <a:lstStyle/>
          <a:p>
            <a:r>
              <a:rPr lang="el-GR" altLang="zh-CN" sz="2400" i="1" dirty="0" smtClean="0">
                <a:latin typeface="Times New Roman" panose="02020603050405020304" pitchFamily="18" charset="0"/>
                <a:ea typeface="宋体"/>
                <a:cs typeface="Times New Roman" panose="02020603050405020304" pitchFamily="18" charset="0"/>
              </a:rPr>
              <a:t>ε</a:t>
            </a:r>
            <a:r>
              <a:rPr lang="en-US" altLang="zh-CN" sz="2400" i="1" baseline="-25000" dirty="0" smtClean="0">
                <a:latin typeface="Times New Roman" panose="02020603050405020304" pitchFamily="18" charset="0"/>
                <a:ea typeface="宋体"/>
                <a:cs typeface="Times New Roman" panose="02020603050405020304" pitchFamily="18" charset="0"/>
              </a:rPr>
              <a:t>c</a:t>
            </a:r>
            <a:r>
              <a:rPr lang="en-US" altLang="zh-CN" sz="2400" i="1" dirty="0" smtClean="0">
                <a:latin typeface="Times New Roman" panose="02020603050405020304" pitchFamily="18" charset="0"/>
                <a:ea typeface="宋体"/>
                <a:cs typeface="Times New Roman" panose="02020603050405020304" pitchFamily="18" charset="0"/>
              </a:rPr>
              <a:t> </a:t>
            </a:r>
            <a:r>
              <a:rPr lang="en-US" altLang="zh-CN" sz="2400" dirty="0" smtClean="0">
                <a:latin typeface="Times New Roman" panose="02020603050405020304" pitchFamily="18" charset="0"/>
                <a:ea typeface="宋体"/>
                <a:cs typeface="Times New Roman" panose="02020603050405020304" pitchFamily="18" charset="0"/>
              </a:rPr>
              <a:t>is the threshold energy, if </a:t>
            </a:r>
            <a:r>
              <a:rPr lang="el-GR" altLang="zh-CN" sz="2400" i="1" dirty="0" smtClean="0">
                <a:latin typeface="Times New Roman" panose="02020603050405020304" pitchFamily="18" charset="0"/>
                <a:cs typeface="Times New Roman" panose="02020603050405020304" pitchFamily="18" charset="0"/>
              </a:rPr>
              <a:t>ε</a:t>
            </a:r>
            <a:r>
              <a:rPr lang="en-US" altLang="zh-CN" sz="2400" i="1" dirty="0" smtClean="0">
                <a:latin typeface="Times New Roman" panose="02020603050405020304" pitchFamily="18" charset="0"/>
                <a:cs typeface="Times New Roman" panose="02020603050405020304" pitchFamily="18" charset="0"/>
              </a:rPr>
              <a:t>’</a:t>
            </a:r>
            <a:r>
              <a:rPr lang="en-US" altLang="zh-CN" sz="2400" i="1" baseline="-25000" dirty="0" smtClean="0">
                <a:latin typeface="Times New Roman" panose="02020603050405020304" pitchFamily="18" charset="0"/>
                <a:cs typeface="Times New Roman" panose="02020603050405020304" pitchFamily="18" charset="0"/>
              </a:rPr>
              <a:t>r</a:t>
            </a:r>
            <a:r>
              <a:rPr lang="en-US" altLang="zh-CN" sz="2400" i="1" dirty="0" smtClean="0">
                <a:latin typeface="Times New Roman" panose="02020603050405020304" pitchFamily="18" charset="0"/>
                <a:cs typeface="Times New Roman" panose="02020603050405020304" pitchFamily="18" charset="0"/>
              </a:rPr>
              <a:t> </a:t>
            </a:r>
            <a:r>
              <a:rPr lang="en-US" altLang="zh-CN" sz="2400" dirty="0" smtClean="0">
                <a:latin typeface="Times New Roman" panose="02020603050405020304" pitchFamily="18" charset="0"/>
                <a:cs typeface="Times New Roman" panose="02020603050405020304" pitchFamily="18" charset="0"/>
              </a:rPr>
              <a:t>&gt; </a:t>
            </a:r>
            <a:r>
              <a:rPr lang="el-GR" altLang="zh-CN" sz="2400" i="1" dirty="0">
                <a:latin typeface="Times New Roman" panose="02020603050405020304" pitchFamily="18" charset="0"/>
                <a:cs typeface="Times New Roman" panose="02020603050405020304" pitchFamily="18" charset="0"/>
              </a:rPr>
              <a:t>ε</a:t>
            </a:r>
            <a:r>
              <a:rPr lang="en-US" altLang="zh-CN" sz="2400" i="1" baseline="-25000" dirty="0" smtClean="0">
                <a:latin typeface="Times New Roman" panose="02020603050405020304" pitchFamily="18" charset="0"/>
                <a:cs typeface="Times New Roman" panose="02020603050405020304" pitchFamily="18" charset="0"/>
              </a:rPr>
              <a:t>c</a:t>
            </a:r>
            <a:r>
              <a:rPr lang="en-US" altLang="zh-CN" sz="2400" dirty="0" smtClean="0">
                <a:latin typeface="Times New Roman" panose="02020603050405020304" pitchFamily="18" charset="0"/>
                <a:cs typeface="Times New Roman" panose="02020603050405020304" pitchFamily="18" charset="0"/>
              </a:rPr>
              <a:t>, the reaction can happen! </a:t>
            </a:r>
            <a:endParaRPr lang="zh-CN" altLang="en-US" sz="2400" dirty="0">
              <a:latin typeface="Times New Roman" panose="02020603050405020304" pitchFamily="18" charset="0"/>
              <a:cs typeface="Times New Roman" panose="02020603050405020304" pitchFamily="18" charset="0"/>
            </a:endParaRPr>
          </a:p>
        </p:txBody>
      </p:sp>
      <p:pic>
        <p:nvPicPr>
          <p:cNvPr id="32" name="Picture 4" descr="C:\Users\Administrator\Desktop\binding _energy\Translational_motion (1).gif"/>
          <p:cNvPicPr>
            <a:picLocks noChangeAspect="1" noChangeArrowheads="1" noCrop="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11560" y="1018459"/>
            <a:ext cx="2857500" cy="2505075"/>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灯片编号占位符 32"/>
          <p:cNvSpPr>
            <a:spLocks noGrp="1"/>
          </p:cNvSpPr>
          <p:nvPr>
            <p:ph type="sldNum" sz="quarter" idx="12"/>
          </p:nvPr>
        </p:nvSpPr>
        <p:spPr/>
        <p:txBody>
          <a:bodyPr/>
          <a:lstStyle/>
          <a:p>
            <a:fld id="{0C913308-F349-4B6D-A68A-DD1791B4A57B}" type="slidenum">
              <a:rPr lang="zh-CN" altLang="en-US" smtClean="0"/>
              <a:pPr/>
              <a:t>9</a:t>
            </a:fld>
            <a:endParaRPr lang="zh-CN" altLang="en-US" dirty="0"/>
          </a:p>
        </p:txBody>
      </p:sp>
    </p:spTree>
    <p:extLst>
      <p:ext uri="{BB962C8B-B14F-4D97-AF65-F5344CB8AC3E}">
        <p14:creationId xmlns:p14="http://schemas.microsoft.com/office/powerpoint/2010/main" xmlns="" val="297591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3000" fill="hold"/>
                                        <p:tgtEl>
                                          <p:spTgt spid="7"/>
                                        </p:tgtEl>
                                      </p:cBhvr>
                                      <p:by x="150000" y="150000"/>
                                    </p:animScale>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127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2">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6110</TotalTime>
  <Words>2428</Words>
  <Application>Microsoft Office PowerPoint</Application>
  <PresentationFormat>全屏显示(4:3)</PresentationFormat>
  <Paragraphs>398</Paragraphs>
  <Slides>29</Slides>
  <Notes>29</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29</vt:i4>
      </vt:variant>
    </vt:vector>
  </HeadingPairs>
  <TitlesOfParts>
    <vt:vector size="32" baseType="lpstr">
      <vt:lpstr>Office 主题</vt:lpstr>
      <vt:lpstr>CS ChemDraw Drawing</vt:lpstr>
      <vt:lpstr>公式</vt:lpstr>
      <vt:lpstr>How to Get the Binding Energy by Mass Spectrometry </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sun</cp:lastModifiedBy>
  <cp:revision>159</cp:revision>
  <dcterms:created xsi:type="dcterms:W3CDTF">2013-11-21T11:54:36Z</dcterms:created>
  <dcterms:modified xsi:type="dcterms:W3CDTF">2013-12-06T06:58:03Z</dcterms:modified>
</cp:coreProperties>
</file>